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7" r:id="rId5"/>
    <p:sldId id="278" r:id="rId6"/>
    <p:sldId id="277" r:id="rId7"/>
    <p:sldId id="276" r:id="rId8"/>
    <p:sldId id="275" r:id="rId9"/>
    <p:sldId id="265" r:id="rId10"/>
    <p:sldId id="260" r:id="rId11"/>
    <p:sldId id="274" r:id="rId12"/>
    <p:sldId id="279" r:id="rId13"/>
    <p:sldId id="283" r:id="rId14"/>
    <p:sldId id="284" r:id="rId15"/>
    <p:sldId id="261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A06294-C317-4FBB-8E09-6B40BE0E2794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2BA11C-3CA0-49DE-A709-760311BCA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643050"/>
            <a:ext cx="6172216" cy="2082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Совершенствование  системы управления 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дошкольным образовательным учреждением</a:t>
            </a: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3643314"/>
            <a:ext cx="3743324" cy="119970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Шляхова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Марина Валерьевна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428604"/>
            <a:ext cx="8501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                                                      «Детский сад № 1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общеразвивающего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с приоритетным осуществлением                                   деятельности по художественно-эстетическому развитию детей» г.Гатчина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:\6. ФОТ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94010"/>
            <a:ext cx="2071702" cy="2992312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28596" y="5786454"/>
            <a:ext cx="5572164" cy="842514"/>
          </a:xfrm>
          <a:prstGeom prst="rect">
            <a:avLst/>
          </a:prstGeom>
        </p:spPr>
        <p:txBody>
          <a:bodyPr vert="horz" lIns="45720" rIns="45720">
            <a:normAutofit fontScale="925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Материал подготовлен в рамках участия в областном конкурсе «Лучший руководитель образовательного учреждения Ленинградской области 2016     в номинации «Дошкольное образовательное учреждение»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21442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 Активное </a:t>
            </a:r>
            <a:r>
              <a:rPr lang="ru-RU" dirty="0" smtClean="0"/>
              <a:t>построение развивающей среды, способствующей улучшению качества образования в дошкольном образовательном </a:t>
            </a:r>
            <a:r>
              <a:rPr lang="ru-RU" dirty="0" smtClean="0"/>
              <a:t>учреждении</a:t>
            </a:r>
            <a:r>
              <a:rPr lang="ru-RU" dirty="0" smtClean="0"/>
              <a:t>.</a:t>
            </a:r>
          </a:p>
        </p:txBody>
      </p:sp>
      <p:sp>
        <p:nvSpPr>
          <p:cNvPr id="8" name="Содержимое 6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603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Направления деятельности руководителя ДОУ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1"/>
            <a:ext cx="2571767" cy="19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:\Ирина\Мероприятия ДОУ, развлечение физо, музо\Территория ДОУ\IMGP83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271464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4" descr="dl3FiPKUHg4.jpg"/>
          <p:cNvPicPr>
            <a:picLocks/>
          </p:cNvPicPr>
          <p:nvPr/>
        </p:nvPicPr>
        <p:blipFill>
          <a:blip r:embed="rId4" cstate="print"/>
          <a:srcRect t="17799" r="11458" b="11006"/>
          <a:stretch>
            <a:fillRect/>
          </a:stretch>
        </p:blipFill>
        <p:spPr>
          <a:xfrm>
            <a:off x="6072198" y="1857364"/>
            <a:ext cx="267170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Содержимое 7" descr="C:\Users\USER\Desktop\РПС ДОУ\IMGP9210.JPG"/>
          <p:cNvPicPr>
            <a:picLocks/>
          </p:cNvPicPr>
          <p:nvPr/>
        </p:nvPicPr>
        <p:blipFill>
          <a:blip r:embed="rId5" cstate="print"/>
          <a:srcRect l="8729" t="9375"/>
          <a:stretch>
            <a:fillRect/>
          </a:stretch>
        </p:blipFill>
        <p:spPr bwMode="auto">
          <a:xfrm>
            <a:off x="857224" y="4286256"/>
            <a:ext cx="348675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USER\Desktop\РПС ДОУ\IMGP91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357694"/>
            <a:ext cx="360040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6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603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Направления деятельности руководителя ДОУ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2. Обеспечение безопасных условий в дошкольном учреждении и развитие материально-технической базы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2667019" cy="200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19" name="Picture 7" descr="C:\Users\1\Desktop\КОНКУРС 2016 МВ\20160808_073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285992"/>
            <a:ext cx="1857388" cy="33167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21" name="Picture 9" descr="C:\Users\1\Desktop\КОНКУРС 2016 МВ\20160811_163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428868"/>
            <a:ext cx="2350845" cy="3214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25" name="Picture 13" descr="http://www.gtn.lokos.net/mdou/images/mdou1/IMG_8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429132"/>
            <a:ext cx="3034493" cy="20239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6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603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Направления деятельности руководителя ДОУ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3. Расширение </a:t>
            </a:r>
            <a:r>
              <a:rPr lang="ru-RU" dirty="0" smtClean="0"/>
              <a:t>сотрудничества детского сада с другими социальными </a:t>
            </a:r>
            <a:r>
              <a:rPr lang="ru-RU" dirty="0" smtClean="0"/>
              <a:t>институтами.</a:t>
            </a:r>
            <a:r>
              <a:rPr lang="ru-RU" dirty="0" smtClean="0"/>
              <a:t> Цель: создание открытой системы сотрудничества ДОУ с </a:t>
            </a:r>
            <a:r>
              <a:rPr lang="ru-RU" dirty="0" err="1" smtClean="0"/>
              <a:t>микросоциумом</a:t>
            </a:r>
            <a:r>
              <a:rPr lang="ru-RU" dirty="0" smtClean="0"/>
              <a:t> (общественные и культурных организации микрорайона, города); создание условий для обеспечения всестороннего развития дошкольников и их успешной социализации. </a:t>
            </a:r>
          </a:p>
          <a:p>
            <a:endParaRPr lang="ru-RU" dirty="0" smtClean="0"/>
          </a:p>
        </p:txBody>
      </p:sp>
      <p:sp>
        <p:nvSpPr>
          <p:cNvPr id="33851" name="_s1053"/>
          <p:cNvSpPr>
            <a:spLocks noChangeArrowheads="1"/>
          </p:cNvSpPr>
          <p:nvPr/>
        </p:nvSpPr>
        <p:spPr bwMode="auto">
          <a:xfrm>
            <a:off x="785786" y="2857496"/>
            <a:ext cx="1520825" cy="16986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Образование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Гатчинский пед. колледж;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МБОУ гимназия К.Д.Ушинского;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ЦИТ; Институт физиологии им И.П. Павлова РАН;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ДОУ города,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52" name="_s1034"/>
          <p:cNvSpPr>
            <a:spLocks noChangeArrowheads="1"/>
          </p:cNvSpPr>
          <p:nvPr/>
        </p:nvSpPr>
        <p:spPr bwMode="auto">
          <a:xfrm>
            <a:off x="2928926" y="2857496"/>
            <a:ext cx="1522413" cy="1700212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Здоровье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Детская поликлиника;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Аптека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53" name="_s1034"/>
          <p:cNvSpPr>
            <a:spLocks noChangeArrowheads="1"/>
          </p:cNvSpPr>
          <p:nvPr/>
        </p:nvSpPr>
        <p:spPr bwMode="auto">
          <a:xfrm>
            <a:off x="4929190" y="2857496"/>
            <a:ext cx="1519238" cy="16986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Совет ветеранов ЖЭУ микрорайона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№ 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54" name="_s1108"/>
          <p:cNvSpPr>
            <a:spLocks noChangeArrowheads="1"/>
          </p:cNvSpPr>
          <p:nvPr/>
        </p:nvSpPr>
        <p:spPr bwMode="auto">
          <a:xfrm>
            <a:off x="7143768" y="2714620"/>
            <a:ext cx="1520825" cy="1700212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Физкультура и спорт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ДЮСШ;</a:t>
            </a:r>
            <a:endParaRPr kumimoji="0" lang="ru-RU" sz="9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Комитет по физкультуре и спорту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55" name="_s1051"/>
          <p:cNvSpPr>
            <a:spLocks noChangeArrowheads="1"/>
          </p:cNvSpPr>
          <p:nvPr/>
        </p:nvSpPr>
        <p:spPr bwMode="auto">
          <a:xfrm>
            <a:off x="214282" y="4714884"/>
            <a:ext cx="1520825" cy="183197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Культура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Театральные коллективы;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Музей истории города Гатчины;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ЦТЮ;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Городская детская библиотека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56" name="_s1144"/>
          <p:cNvSpPr>
            <a:spLocks noChangeArrowheads="1"/>
          </p:cNvSpPr>
          <p:nvPr/>
        </p:nvSpPr>
        <p:spPr bwMode="auto">
          <a:xfrm>
            <a:off x="2357422" y="4857760"/>
            <a:ext cx="1519237" cy="1700212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Информационность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СМИ Спектр-Гатчина;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Гатчинская правда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57" name="_s1076"/>
          <p:cNvSpPr>
            <a:spLocks noChangeArrowheads="1"/>
          </p:cNvSpPr>
          <p:nvPr/>
        </p:nvSpPr>
        <p:spPr bwMode="auto">
          <a:xfrm>
            <a:off x="4500562" y="4714884"/>
            <a:ext cx="1520825" cy="1700212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Конкурсные движения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Школьная экологическая инициатива;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Детские сады – детям;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58" name="_s1039"/>
          <p:cNvSpPr>
            <a:spLocks noChangeArrowheads="1"/>
          </p:cNvSpPr>
          <p:nvPr/>
        </p:nvSpPr>
        <p:spPr bwMode="auto">
          <a:xfrm>
            <a:off x="6786578" y="4786322"/>
            <a:ext cx="1520825" cy="1700212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Безопасность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Пожарная часть;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ГИБДД;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Социальные службы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6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603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Направления деятельности руководителя ДОУ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4. Укрепление </a:t>
            </a:r>
            <a:r>
              <a:rPr lang="ru-RU" dirty="0" smtClean="0"/>
              <a:t>взаимодействия с </a:t>
            </a:r>
            <a:r>
              <a:rPr lang="ru-RU" dirty="0" smtClean="0"/>
              <a:t>родителями – использование традиционных и нетрадиционных форм взаимодействия.</a:t>
            </a:r>
            <a:endParaRPr lang="ru-RU" dirty="0"/>
          </a:p>
        </p:txBody>
      </p:sp>
      <p:pic>
        <p:nvPicPr>
          <p:cNvPr id="35842" name="Picture 2" descr="C:\Users\1\Desktop\КОНКУРС 2016 МВ\DSC00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85752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C:\Users\1\Desktop\КОНКУРС 2016 МВ\IMG_0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2667019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C:\Users\1\Desktop\КОНКУРС 2016 МВ\IMG_0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00570"/>
            <a:ext cx="285752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5" descr="C:\Users\1\Desktop\КОНКУРС 2016 МВ\IMGP79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357694"/>
            <a:ext cx="3047995" cy="2285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714744" y="2357430"/>
            <a:ext cx="18573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*Совместные праздники,</a:t>
            </a:r>
          </a:p>
          <a:p>
            <a:pPr algn="just"/>
            <a:r>
              <a:rPr lang="ru-RU" dirty="0" smtClean="0"/>
              <a:t>*Театральные постановки,</a:t>
            </a:r>
          </a:p>
          <a:p>
            <a:pPr algn="just"/>
            <a:r>
              <a:rPr lang="ru-RU" dirty="0" smtClean="0"/>
              <a:t>*Знакомство с профессиями в игре,</a:t>
            </a:r>
          </a:p>
          <a:p>
            <a:pPr algn="just"/>
            <a:r>
              <a:rPr lang="ru-RU" dirty="0" smtClean="0"/>
              <a:t>*Совместное творчество</a:t>
            </a:r>
          </a:p>
          <a:p>
            <a:pPr algn="just"/>
            <a:r>
              <a:rPr lang="ru-RU" dirty="0" smtClean="0"/>
              <a:t> *и др.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6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603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Направления деятельности руководителя ДОУ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4. Поддержание нормативно-правовой базы дошкольного учреждения в актуальном состоянии, ведение электронного документооборота, своевременное обновление  сайта ДОУ. </a:t>
            </a:r>
            <a:endParaRPr lang="ru-RU" dirty="0"/>
          </a:p>
        </p:txBody>
      </p:sp>
      <p:pic>
        <p:nvPicPr>
          <p:cNvPr id="36866" name="Picture 2" descr="http://www.gtn.lokos.net/mdou/images/mdou1/2015-07-01%2011-05-23_0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681284" cy="3765037"/>
          </a:xfrm>
          <a:prstGeom prst="rect">
            <a:avLst/>
          </a:prstGeom>
          <a:noFill/>
        </p:spPr>
      </p:pic>
      <p:pic>
        <p:nvPicPr>
          <p:cNvPr id="36868" name="Picture 4" descr="http://www.gtn.lokos.net/mdou/images/mdou1/lisenzia%20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428868"/>
            <a:ext cx="2678441" cy="3830620"/>
          </a:xfrm>
          <a:prstGeom prst="rect">
            <a:avLst/>
          </a:prstGeom>
          <a:noFill/>
        </p:spPr>
      </p:pic>
      <p:pic>
        <p:nvPicPr>
          <p:cNvPr id="36870" name="Picture 6" descr="http://www.gtn.lokos.net/mdou/images/mdou1/pravila%20tryd%20rasporaidka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71744"/>
            <a:ext cx="2669577" cy="3786214"/>
          </a:xfrm>
          <a:prstGeom prst="rect">
            <a:avLst/>
          </a:prstGeom>
          <a:noFill/>
        </p:spPr>
      </p:pic>
      <p:pic>
        <p:nvPicPr>
          <p:cNvPr id="36872" name="Picture 8" descr="http://www.gtn.lokos.net/mdou/images/mdou1/kollektivni%20dogov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643182"/>
            <a:ext cx="2571736" cy="3767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6"/>
          <p:cNvSpPr txBox="1">
            <a:spLocks/>
          </p:cNvSpPr>
          <p:nvPr/>
        </p:nvSpPr>
        <p:spPr>
          <a:xfrm>
            <a:off x="285720" y="285728"/>
            <a:ext cx="8686800" cy="6603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 работы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14282" y="1142984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/>
                <a:ea typeface="Times New Roman" pitchFamily="18" charset="0"/>
                <a:cs typeface="Arial" pitchFamily="34" charset="0"/>
              </a:rPr>
              <a:t>1.Представление опыта работы педагогов на муниципальном, региональном федеральном уровнях.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/>
                <a:ea typeface="Times New Roman" pitchFamily="18" charset="0"/>
                <a:cs typeface="Arial" pitchFamily="34" charset="0"/>
              </a:rPr>
              <a:t>2.Публикации материалов педагогической деятельности в периодической печати и выставление на сайте детского сада.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/>
                <a:ea typeface="Times New Roman" pitchFamily="18" charset="0"/>
                <a:cs typeface="Arial" pitchFamily="34" charset="0"/>
              </a:rPr>
              <a:t>Проведению дней открытых дверей для педагогов из других детских садов.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/>
                <a:ea typeface="Times New Roman" pitchFamily="18" charset="0"/>
                <a:cs typeface="Arial" pitchFamily="34" charset="0"/>
              </a:rPr>
              <a:t>Участие в конкурсных мероприятиях разного уровня: на муниципальном, региональном и федеральном уровнях.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/>
                <a:ea typeface="Times New Roman" pitchFamily="18" charset="0"/>
                <a:cs typeface="Arial" pitchFamily="34" charset="0"/>
              </a:rPr>
              <a:t>Организация дополнительных платных образовательных услуг.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33333"/>
                </a:solidFill>
                <a:latin typeface="Helvetica"/>
                <a:cs typeface="Arial" pitchFamily="34" charset="0"/>
              </a:rPr>
              <a:t>6.Укрепление материально-технической  базы и развитие образовательной среды.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1472" y="4071942"/>
            <a:ext cx="800105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Современный руководитель - это стратег, видящий перспективу развития своей организации на несколько лет вперед, исходя из имеющихся социальных условий и ресурсов.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Но только коллектив единомышленников, способен решить, поставленные руководителем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задачи.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4348" y="2000240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428868"/>
            <a:ext cx="8686800" cy="4214842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7200" b="1" dirty="0" smtClean="0"/>
              <a:t>Задачи</a:t>
            </a:r>
            <a:r>
              <a:rPr lang="ru-RU" b="1" dirty="0" smtClean="0"/>
              <a:t>:</a:t>
            </a:r>
            <a:endParaRPr lang="ru-RU" dirty="0" smtClean="0"/>
          </a:p>
          <a:p>
            <a:pPr lvl="0" algn="just"/>
            <a:r>
              <a:rPr lang="ru-RU" sz="7200" dirty="0" smtClean="0"/>
              <a:t>Создать команду единомышленников,</a:t>
            </a:r>
          </a:p>
          <a:p>
            <a:pPr lvl="0" algn="just"/>
            <a:r>
              <a:rPr lang="ru-RU" sz="7200" dirty="0" smtClean="0"/>
              <a:t>Обеспечить оптимальные условия для самореализации детей и взрослых,</a:t>
            </a:r>
          </a:p>
          <a:p>
            <a:pPr lvl="0" algn="just"/>
            <a:r>
              <a:rPr lang="ru-RU" sz="7200" dirty="0" smtClean="0"/>
              <a:t>Стимулировать творческую деятельность, поддерживать творческую инициативу,</a:t>
            </a:r>
          </a:p>
          <a:p>
            <a:pPr lvl="0" algn="just"/>
            <a:r>
              <a:rPr lang="ru-RU" sz="7200" dirty="0" smtClean="0"/>
              <a:t>Делегировать полномочия, развивать формы самоуправления, общественного контроля,</a:t>
            </a:r>
          </a:p>
          <a:p>
            <a:pPr lvl="0" algn="just"/>
            <a:r>
              <a:rPr lang="ru-RU" sz="7200" dirty="0" smtClean="0"/>
              <a:t>Активизировать взаимодействия с родительской общественностью,</a:t>
            </a:r>
          </a:p>
          <a:p>
            <a:pPr lvl="0" algn="just"/>
            <a:r>
              <a:rPr lang="ru-RU" sz="7200" dirty="0" smtClean="0"/>
              <a:t>Привлекать и грамотно использовать дополнительные источники и способы финансирования,</a:t>
            </a:r>
          </a:p>
          <a:p>
            <a:pPr lvl="0" algn="just"/>
            <a:r>
              <a:rPr lang="ru-RU" sz="7200" dirty="0" smtClean="0"/>
              <a:t>Задействовать новые социальные ресурсы в кадровой политике,</a:t>
            </a:r>
          </a:p>
          <a:p>
            <a:pPr lvl="0" algn="just"/>
            <a:r>
              <a:rPr lang="ru-RU" sz="7200" dirty="0" smtClean="0"/>
              <a:t>Выстраивать собственные отношения с другими субъектами социальной системы,</a:t>
            </a:r>
          </a:p>
          <a:p>
            <a:pPr lvl="0" algn="just"/>
            <a:r>
              <a:rPr lang="ru-RU" sz="7200" dirty="0" smtClean="0"/>
              <a:t>Заботиться о создании имиджа и поддержании социального статуса дошкольного учреждения,</a:t>
            </a:r>
          </a:p>
          <a:p>
            <a:pPr lvl="0" algn="just"/>
            <a:r>
              <a:rPr lang="ru-RU" sz="7200" dirty="0" smtClean="0"/>
              <a:t>Внедрять высокие технологии в управленческие процессы.</a:t>
            </a:r>
          </a:p>
          <a:p>
            <a:endParaRPr lang="ru-RU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3571868" y="214290"/>
            <a:ext cx="5072098" cy="114298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«Лучших результатов добивается не обязательно тот, у кого самая умная голова, а скорее тот, кто лучше всех умеет координировать работу своих умных и талантливых коллег»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Цель управления дошкольным образовательным </a:t>
            </a:r>
            <a:r>
              <a:rPr lang="ru-RU" b="1" dirty="0" smtClean="0"/>
              <a:t>учреждением</a:t>
            </a:r>
            <a:endParaRPr lang="ru-RU" b="1" dirty="0" smtClean="0"/>
          </a:p>
          <a:p>
            <a:pPr algn="ctr"/>
            <a:r>
              <a:rPr lang="ru-RU" dirty="0" smtClean="0"/>
              <a:t>Сохранение, укрепление и развитие кадрового потенциала, создание ответственного, высокопроизводительного сплоченного коллектива, способного адекватно реагировать на постоянно меняющиеся требования,  рынка, участвующие в реализации инноваций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357166"/>
            <a:ext cx="2586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Методы управления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14282" y="1285860"/>
            <a:ext cx="2214578" cy="1214446"/>
          </a:xfrm>
          <a:prstGeom prst="wedgeRectCallout">
            <a:avLst>
              <a:gd name="adj1" fmla="val -20833"/>
              <a:gd name="adj2" fmla="val 85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Организационно-распорядительные (административные)</a:t>
            </a:r>
            <a:endParaRPr lang="ru-RU" sz="16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643174" y="1285860"/>
            <a:ext cx="2000264" cy="1214446"/>
          </a:xfrm>
          <a:prstGeom prst="wedgeRectCallout">
            <a:avLst>
              <a:gd name="adj1" fmla="val -20833"/>
              <a:gd name="adj2" fmla="val 85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Организационно-педагогические</a:t>
            </a:r>
            <a:endParaRPr lang="ru-RU" sz="1600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857752" y="1285860"/>
            <a:ext cx="2071702" cy="1214446"/>
          </a:xfrm>
          <a:prstGeom prst="wedgeRectCallout">
            <a:avLst>
              <a:gd name="adj1" fmla="val -20833"/>
              <a:gd name="adj2" fmla="val 85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Социально-психологические</a:t>
            </a:r>
            <a:endParaRPr lang="ru-RU" sz="1600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7215206" y="1285860"/>
            <a:ext cx="1714512" cy="1214446"/>
          </a:xfrm>
          <a:prstGeom prst="wedgeRectCallout">
            <a:avLst>
              <a:gd name="adj1" fmla="val -20833"/>
              <a:gd name="adj2" fmla="val 85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Экономические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3143248"/>
            <a:ext cx="1928826" cy="3500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*Формирование структуры управления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*Утверждение административных норм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*Разработка положений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*издание приказов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*и др.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57422" y="3071810"/>
            <a:ext cx="2214578" cy="3500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*Консультации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*семинары-практикумы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*открытые занятия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*творческие микрогруппы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*наставничество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*самообразование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*и др.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29454" y="3000372"/>
            <a:ext cx="2000264" cy="3500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*материальное стимулирование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*установление экономических норм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*и др.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3071810"/>
            <a:ext cx="2000264" cy="3500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*Учёт интересов и потребностей личности, группы, коллектива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*организация совместных праздников, экскурсий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*делегирование полномочий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Line 53"/>
          <p:cNvSpPr>
            <a:spLocks noChangeShapeType="1"/>
          </p:cNvSpPr>
          <p:nvPr/>
        </p:nvSpPr>
        <p:spPr bwMode="auto">
          <a:xfrm>
            <a:off x="5572132" y="2071678"/>
            <a:ext cx="71438" cy="40719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53"/>
          <p:cNvSpPr>
            <a:spLocks noChangeShapeType="1"/>
          </p:cNvSpPr>
          <p:nvPr/>
        </p:nvSpPr>
        <p:spPr bwMode="auto">
          <a:xfrm>
            <a:off x="6858016" y="2000240"/>
            <a:ext cx="45719" cy="42148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53"/>
          <p:cNvSpPr>
            <a:spLocks noChangeShapeType="1"/>
          </p:cNvSpPr>
          <p:nvPr/>
        </p:nvSpPr>
        <p:spPr bwMode="auto">
          <a:xfrm>
            <a:off x="4214810" y="2143116"/>
            <a:ext cx="71438" cy="40005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53"/>
          <p:cNvSpPr>
            <a:spLocks noChangeShapeType="1"/>
          </p:cNvSpPr>
          <p:nvPr/>
        </p:nvSpPr>
        <p:spPr bwMode="auto">
          <a:xfrm>
            <a:off x="785786" y="2071678"/>
            <a:ext cx="45719" cy="40005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8312495" y="2143116"/>
            <a:ext cx="45719" cy="39290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2908300" y="457200"/>
            <a:ext cx="3667125" cy="400032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Заведующий ДОУ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357158" y="1714488"/>
            <a:ext cx="8429652" cy="3429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Коллегиальные органы управления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2571736" y="2214554"/>
            <a:ext cx="1485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Педагогический совет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4786314" y="2214554"/>
            <a:ext cx="3098800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Общее собрание трудового коллектива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214282" y="2357431"/>
            <a:ext cx="1193800" cy="107157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Методическая служба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заведующего по УВР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1785918" y="2714620"/>
            <a:ext cx="1571636" cy="90011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Административно – хозяйственная служба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заведующего по АХЧ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5000628" y="2714620"/>
            <a:ext cx="1270000" cy="114300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Медицинская служба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Медицинская сестра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14282" y="3929066"/>
            <a:ext cx="1357342" cy="3429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14282" y="5000636"/>
            <a:ext cx="1357322" cy="64294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Инструктор по физической культуре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4282" y="4357694"/>
            <a:ext cx="1357342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Музыкальный руководитель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28596" y="6215082"/>
            <a:ext cx="8415394" cy="4572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Дети, родители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785918" y="3857628"/>
            <a:ext cx="1714500" cy="42862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Младшие воспитатели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857356" y="4286256"/>
            <a:ext cx="1714500" cy="3429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Кастелянша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57356" y="4714884"/>
            <a:ext cx="17145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Машинисты по стирке белья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857356" y="5143512"/>
            <a:ext cx="1714500" cy="3429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Сторожа, дворники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857356" y="5500702"/>
            <a:ext cx="1714500" cy="57150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Уборщики служебных помещений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357950" y="2786058"/>
            <a:ext cx="1028700" cy="9144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Служба организации питания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Шеф - повар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7658100" y="2857496"/>
            <a:ext cx="1485900" cy="150019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Служба по обеспечению безопасности жизнедеятельности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 ЧС; охране труда, пожарной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357950" y="4143380"/>
            <a:ext cx="1028700" cy="3429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Повара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357950" y="4572008"/>
            <a:ext cx="1028700" cy="3429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Кладовщик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429388" y="5072074"/>
            <a:ext cx="10287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Подсобные  рабочие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4143372" y="857232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V="1">
            <a:off x="5286379" y="857232"/>
            <a:ext cx="45719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6260793" y="2071678"/>
            <a:ext cx="45719" cy="2032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 flipV="1">
            <a:off x="6429388" y="2071678"/>
            <a:ext cx="47608" cy="2032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071802" y="2000240"/>
            <a:ext cx="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3571868" y="2071678"/>
            <a:ext cx="71438" cy="1428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143240" y="1000108"/>
            <a:ext cx="3143272" cy="500066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Бухгалтерия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Главный бухгалтер, Бухгалтер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4143372" y="1500174"/>
            <a:ext cx="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V="1">
            <a:off x="5286380" y="1500174"/>
            <a:ext cx="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643306" y="3000372"/>
            <a:ext cx="1189038" cy="64294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Контрактный управляющий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056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6786578" y="428604"/>
            <a:ext cx="21431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управления ДОУ                                                     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6" name="Rectangle 7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7" name="Rectangle 7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6" name="Rectangle 86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5600" algn="l"/>
              </a:tabLst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56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56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2" name="Rectangle 92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ine 53"/>
          <p:cNvSpPr>
            <a:spLocks noChangeShapeType="1"/>
          </p:cNvSpPr>
          <p:nvPr/>
        </p:nvSpPr>
        <p:spPr bwMode="auto">
          <a:xfrm>
            <a:off x="1025817" y="3500438"/>
            <a:ext cx="45720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Line 53"/>
          <p:cNvSpPr>
            <a:spLocks noChangeShapeType="1"/>
          </p:cNvSpPr>
          <p:nvPr/>
        </p:nvSpPr>
        <p:spPr bwMode="auto">
          <a:xfrm>
            <a:off x="1142976" y="5715016"/>
            <a:ext cx="45720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Line 53"/>
          <p:cNvSpPr>
            <a:spLocks noChangeShapeType="1"/>
          </p:cNvSpPr>
          <p:nvPr/>
        </p:nvSpPr>
        <p:spPr bwMode="auto">
          <a:xfrm>
            <a:off x="2714612" y="3571876"/>
            <a:ext cx="45720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Line 53"/>
          <p:cNvSpPr>
            <a:spLocks noChangeShapeType="1"/>
          </p:cNvSpPr>
          <p:nvPr/>
        </p:nvSpPr>
        <p:spPr bwMode="auto">
          <a:xfrm>
            <a:off x="3214678" y="5929330"/>
            <a:ext cx="45720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Line 53"/>
          <p:cNvSpPr>
            <a:spLocks noChangeShapeType="1"/>
          </p:cNvSpPr>
          <p:nvPr/>
        </p:nvSpPr>
        <p:spPr bwMode="auto">
          <a:xfrm>
            <a:off x="7072330" y="3714752"/>
            <a:ext cx="45720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53"/>
          <p:cNvSpPr>
            <a:spLocks noChangeShapeType="1"/>
          </p:cNvSpPr>
          <p:nvPr/>
        </p:nvSpPr>
        <p:spPr bwMode="auto">
          <a:xfrm>
            <a:off x="7143768" y="5643578"/>
            <a:ext cx="45720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Line 53"/>
          <p:cNvSpPr>
            <a:spLocks noChangeShapeType="1"/>
          </p:cNvSpPr>
          <p:nvPr/>
        </p:nvSpPr>
        <p:spPr bwMode="auto">
          <a:xfrm>
            <a:off x="4714876" y="4597727"/>
            <a:ext cx="500066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Line 53"/>
          <p:cNvSpPr>
            <a:spLocks noChangeShapeType="1"/>
          </p:cNvSpPr>
          <p:nvPr/>
        </p:nvSpPr>
        <p:spPr bwMode="auto">
          <a:xfrm>
            <a:off x="3357554" y="3143248"/>
            <a:ext cx="285752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Line 53"/>
          <p:cNvSpPr>
            <a:spLocks noChangeShapeType="1"/>
          </p:cNvSpPr>
          <p:nvPr/>
        </p:nvSpPr>
        <p:spPr bwMode="auto">
          <a:xfrm>
            <a:off x="1428728" y="2857496"/>
            <a:ext cx="285752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Line 53"/>
          <p:cNvSpPr>
            <a:spLocks noChangeShapeType="1"/>
          </p:cNvSpPr>
          <p:nvPr/>
        </p:nvSpPr>
        <p:spPr bwMode="auto">
          <a:xfrm>
            <a:off x="7429520" y="3214686"/>
            <a:ext cx="223838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Line 53"/>
          <p:cNvSpPr>
            <a:spLocks noChangeShapeType="1"/>
          </p:cNvSpPr>
          <p:nvPr/>
        </p:nvSpPr>
        <p:spPr bwMode="auto">
          <a:xfrm>
            <a:off x="6286512" y="3429000"/>
            <a:ext cx="223838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Line 53"/>
          <p:cNvSpPr>
            <a:spLocks noChangeShapeType="1"/>
          </p:cNvSpPr>
          <p:nvPr/>
        </p:nvSpPr>
        <p:spPr bwMode="auto">
          <a:xfrm>
            <a:off x="4857752" y="3286124"/>
            <a:ext cx="223838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Прямоугольная выноска 98"/>
          <p:cNvSpPr/>
          <p:nvPr/>
        </p:nvSpPr>
        <p:spPr>
          <a:xfrm>
            <a:off x="214282" y="357166"/>
            <a:ext cx="2643206" cy="1071570"/>
          </a:xfrm>
          <a:prstGeom prst="wedgeRectCallout">
            <a:avLst>
              <a:gd name="adj1" fmla="val -19621"/>
              <a:gd name="adj2" fmla="val 51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Организационно-распорядительные (административные) методы управления</a:t>
            </a:r>
            <a:endParaRPr lang="ru-RU" sz="16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285720" y="214290"/>
            <a:ext cx="3000396" cy="857256"/>
          </a:xfrm>
          <a:prstGeom prst="wedgeRectCallout">
            <a:avLst>
              <a:gd name="adj1" fmla="val -19008"/>
              <a:gd name="adj2" fmla="val 52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Организационно-педагогические методы управления</a:t>
            </a:r>
            <a:endParaRPr lang="ru-RU" sz="1600" b="1" dirty="0"/>
          </a:p>
        </p:txBody>
      </p:sp>
      <p:pic>
        <p:nvPicPr>
          <p:cNvPr id="28674" name="Picture 2" descr="G:\ФОТО КОНКУРС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4"/>
            <a:ext cx="228601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5" name="Picture 3" descr="G:\ФОТО КОНКУРС\P2260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928934"/>
            <a:ext cx="219076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G:\ФОТО КОНКУРС\фото 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142984"/>
            <a:ext cx="2238391" cy="1678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Picture 6" descr="G:\ФОТО КОНКУРС\фото 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857760"/>
            <a:ext cx="2238389" cy="1678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9" name="Picture 7" descr="G:\ФОТО КОНКУРС\фото 0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000636"/>
            <a:ext cx="2262182" cy="1696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80" name="Picture 8" descr="G:\ФОТО КОНКУРС\фото 0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4243" y="1142984"/>
            <a:ext cx="228601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7158" y="292893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2857496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Выступление на педсовете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292893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Творческая группа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385762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Семинар-практикум</a:t>
            </a:r>
            <a:endParaRPr lang="ru-RU" dirty="0"/>
          </a:p>
        </p:txBody>
      </p:sp>
      <p:pic>
        <p:nvPicPr>
          <p:cNvPr id="28681" name="Picture 9" descr="G:\ФОТО КОНКУРС\фото хельсинки 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643446"/>
            <a:ext cx="2214578" cy="1603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86050" y="621508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Повышение квалификации – в Хельсинки</a:t>
            </a:r>
            <a:endParaRPr lang="ru-RU" dirty="0"/>
          </a:p>
        </p:txBody>
      </p:sp>
      <p:pic>
        <p:nvPicPr>
          <p:cNvPr id="17" name="Picture 11" descr="http://www.gtn.lokos.net/mdou/images/mdou1/AO8eOITq_f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2857496"/>
            <a:ext cx="1248846" cy="2218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000892" y="378619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интерактивной доской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428596" y="214290"/>
            <a:ext cx="2786082" cy="857256"/>
          </a:xfrm>
          <a:prstGeom prst="wedgeRectCallout">
            <a:avLst>
              <a:gd name="adj1" fmla="val -22462"/>
              <a:gd name="adj2" fmla="val 49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Социально-психологические методы </a:t>
            </a:r>
            <a:r>
              <a:rPr lang="ru-RU" sz="1600" b="1" dirty="0" err="1" smtClean="0"/>
              <a:t>упраления</a:t>
            </a:r>
            <a:endParaRPr lang="ru-RU" sz="1600" b="1" dirty="0"/>
          </a:p>
        </p:txBody>
      </p:sp>
      <p:pic>
        <p:nvPicPr>
          <p:cNvPr id="29698" name="Picture 2" descr="G:\ФОТО КОНКУРС\фото 02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257176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G:\ФОТО КОНКУРС\IMG_0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785926"/>
            <a:ext cx="2143140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G:\ФОТО КОНКУРС\IMG_3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43050"/>
            <a:ext cx="2095515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1" name="Picture 5" descr="G:\ФОТО КОНКУРС\IMG_09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2153908" cy="1428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Picture 6" descr="G:\ФОТО КОНКУРС\фот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286256"/>
            <a:ext cx="257176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4348" y="342900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Коллективные экскурсии, посещение театра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86520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Физминутки</a:t>
            </a:r>
            <a:r>
              <a:rPr lang="ru-RU" dirty="0" smtClean="0"/>
              <a:t>, фитнес паузы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Коллективные праздники</a:t>
            </a:r>
            <a:endParaRPr lang="ru-RU" dirty="0"/>
          </a:p>
        </p:txBody>
      </p:sp>
      <p:pic>
        <p:nvPicPr>
          <p:cNvPr id="29703" name="Picture 7" descr="G:\ФОТО КОНКУРС\IMG_62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285860"/>
            <a:ext cx="2250297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1\Desktop\КОНКУРС 2016 МВ\20160527_205056_0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286256"/>
            <a:ext cx="3050733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500034" y="285728"/>
            <a:ext cx="2357454" cy="785818"/>
          </a:xfrm>
          <a:prstGeom prst="wedgeRectCallout">
            <a:avLst>
              <a:gd name="adj1" fmla="val -21173"/>
              <a:gd name="adj2" fmla="val 5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Экономические</a:t>
            </a:r>
            <a:endParaRPr lang="ru-RU" sz="1600" b="1" dirty="0"/>
          </a:p>
        </p:txBody>
      </p:sp>
      <p:pic>
        <p:nvPicPr>
          <p:cNvPr id="30722" name="Picture 2" descr="G:\ФОТО КОНКУРС\грамота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1"/>
            <a:ext cx="1857388" cy="2548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5" name="Picture 5" descr="G:\ФОТО КОНКУРС\грамо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142984"/>
            <a:ext cx="1875247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G:\М.В.07.11\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93537" y="4350603"/>
            <a:ext cx="1970201" cy="2698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1\Desktop\КОНКУРС 2016 МВ\20160531_164653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506145" y="1708773"/>
            <a:ext cx="2571768" cy="1440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1\Desktop\КОНКУРС 2016 МВ\20160830_132437_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786322"/>
            <a:ext cx="3189196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85786" y="400050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Премирование </a:t>
            </a:r>
            <a:r>
              <a:rPr lang="ru-RU" dirty="0" smtClean="0"/>
              <a:t>за высокие достижения, вручение памятных подарков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214422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Совместное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 и определение генеральных линий развития дошкольного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учреждения;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рабочих групп, разрабатывающих отдельные аспекты совершенствования педагогического процесса; 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Делегирование некоторых полномочий руководителя;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*Публичное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выражение признательности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усилий сотрудника;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работнику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свободного время;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Информирование сотрудников о развитии учреждения, планах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Обратная связь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Вовлечение педагогов в процесс принятия решений;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Предоставление независимости;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Повышение ответственности за работу.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28604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Условия эффективности методов управления ДОУ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0100" y="1285860"/>
            <a:ext cx="72866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Руководитель несет ответственность за обеспечение благоприятного микроклимата в коллективе, личностной и профессиональной самореализации всех специалистов. Естественно, что от него зависит организация и создание условий для сплоченной работы коллектива учреждения, успешность развития взаимодействия с родителями воспитанников, с социумом. Иными словами, решение социально-психологических проблем управления являются для руководителя залогом стабильности и успешного функционирования дошкольного образовательного учреждения в режиме развития.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78581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600" dirty="0" smtClean="0"/>
              <a:t>Люди вместе могут </a:t>
            </a:r>
            <a:r>
              <a:rPr lang="ru-RU" sz="1600" dirty="0" smtClean="0"/>
              <a:t>совершить то</a:t>
            </a:r>
            <a:r>
              <a:rPr lang="ru-RU" sz="1600" dirty="0" smtClean="0"/>
              <a:t>, чего не в силах сделать в одиночку;</a:t>
            </a:r>
          </a:p>
          <a:p>
            <a:pPr algn="r">
              <a:buNone/>
            </a:pPr>
            <a:r>
              <a:rPr lang="ru-RU" sz="1600" dirty="0" smtClean="0"/>
              <a:t>единение умов и рук, </a:t>
            </a:r>
            <a:r>
              <a:rPr lang="ru-RU" sz="1600" dirty="0" smtClean="0"/>
              <a:t>сосредоточение их </a:t>
            </a:r>
            <a:r>
              <a:rPr lang="ru-RU" sz="1600" dirty="0" smtClean="0"/>
              <a:t>сил могут стать почти всемогущими.</a:t>
            </a:r>
          </a:p>
          <a:p>
            <a:pPr algn="r">
              <a:buNone/>
            </a:pPr>
            <a:r>
              <a:rPr lang="ru-RU" sz="1600" dirty="0" err="1" smtClean="0"/>
              <a:t>Д.Уэбстэр</a:t>
            </a:r>
            <a:endParaRPr lang="ru-RU" sz="1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913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Совершенствование  системы управления  дошкольным образовательным учреждением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56</cp:revision>
  <dcterms:created xsi:type="dcterms:W3CDTF">2016-11-09T06:53:41Z</dcterms:created>
  <dcterms:modified xsi:type="dcterms:W3CDTF">2016-11-10T03:43:52Z</dcterms:modified>
</cp:coreProperties>
</file>