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2"/>
  </p:notesMasterIdLst>
  <p:sldIdLst>
    <p:sldId id="256" r:id="rId2"/>
    <p:sldId id="270" r:id="rId3"/>
    <p:sldId id="267" r:id="rId4"/>
    <p:sldId id="259" r:id="rId5"/>
    <p:sldId id="271" r:id="rId6"/>
    <p:sldId id="277" r:id="rId7"/>
    <p:sldId id="273" r:id="rId8"/>
    <p:sldId id="278" r:id="rId9"/>
    <p:sldId id="298" r:id="rId10"/>
    <p:sldId id="283" r:id="rId11"/>
    <p:sldId id="299" r:id="rId12"/>
    <p:sldId id="300" r:id="rId13"/>
    <p:sldId id="297" r:id="rId14"/>
    <p:sldId id="284" r:id="rId15"/>
    <p:sldId id="282" r:id="rId16"/>
    <p:sldId id="296" r:id="rId17"/>
    <p:sldId id="295" r:id="rId18"/>
    <p:sldId id="291" r:id="rId19"/>
    <p:sldId id="290" r:id="rId20"/>
    <p:sldId id="26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19.07.2022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19.07.2022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19.07.2022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19.07.2022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19.07.2022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19.07.2022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19.07.2022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19.07.2022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19.07.2022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mbdou10@gtn.lokos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785926"/>
            <a:ext cx="6215106" cy="4955442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адаптированной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образовательной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программы дошкольного образования детей с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задержкой психического развития</a:t>
            </a: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Гатчина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latin typeface="Georgia" pitchFamily="18" charset="0"/>
                <a:cs typeface="Times New Roman" pitchFamily="18" charset="0"/>
              </a:rPr>
              <a:t>Детский сад № 10 комбинированного 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вида»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/>
              <a:t>Целевые ориентиры </a:t>
            </a:r>
            <a:br>
              <a:rPr lang="ru-RU" sz="2200" b="1" i="1" dirty="0" smtClean="0"/>
            </a:br>
            <a:r>
              <a:rPr lang="ru-RU" sz="2200" b="1" i="1" dirty="0" smtClean="0"/>
              <a:t>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r>
              <a:rPr lang="ru-RU" sz="1600" b="1" dirty="0"/>
              <a:t>Речевое развитие. </a:t>
            </a:r>
            <a:endParaRPr lang="ru-RU" sz="1600" b="1" dirty="0" smtClean="0"/>
          </a:p>
          <a:p>
            <a:r>
              <a:rPr lang="ru-RU" sz="1600" dirty="0"/>
              <a:t>- стремится к речевому общению; участвует в диалоге; </a:t>
            </a:r>
          </a:p>
          <a:p>
            <a:r>
              <a:rPr lang="ru-RU" sz="1600" dirty="0"/>
              <a:t>- обладает значительно возросшим объемом понимания речи и </a:t>
            </a:r>
            <a:r>
              <a:rPr lang="ru-RU" sz="1600" dirty="0" err="1"/>
              <a:t>звукопроизносительными</a:t>
            </a:r>
            <a:r>
              <a:rPr lang="ru-RU" sz="1600" dirty="0"/>
              <a:t> возможностями; </a:t>
            </a:r>
          </a:p>
          <a:p>
            <a:r>
              <a:rPr lang="ru-RU" sz="1600" dirty="0"/>
              <a:t>- осваивает основные лексико-грамматические средства языка; </a:t>
            </a:r>
          </a:p>
          <a:p>
            <a:r>
              <a:rPr lang="ru-RU" sz="1600" dirty="0"/>
              <a:t>- употребляет все части речи, усваивает значения новых слов на основе знаний о предметах и явлениях окружающего мира; </a:t>
            </a:r>
          </a:p>
          <a:p>
            <a:r>
              <a:rPr lang="ru-RU" sz="1600" dirty="0"/>
              <a:t>- обобщающие понятия в соответствии с возрастными возможностями; </a:t>
            </a:r>
          </a:p>
          <a:p>
            <a:r>
              <a:rPr lang="ru-RU" sz="1600" dirty="0"/>
              <a:t>- проявляет словотворчество; </a:t>
            </a:r>
          </a:p>
          <a:p>
            <a:r>
              <a:rPr lang="ru-RU" sz="1600" dirty="0"/>
              <a:t>- умеет строить простые распространенные предложения разных моделей;</a:t>
            </a:r>
          </a:p>
          <a:p>
            <a:r>
              <a:rPr lang="ru-RU" sz="1600" dirty="0"/>
              <a:t> - может строить монологические высказывания, которые приобретают большую цельность и связность: составлять рассказы по серии сюжетных картинок или по сюжетной картинке, на основе примеров из личного опыта; </a:t>
            </a:r>
          </a:p>
          <a:p>
            <a:r>
              <a:rPr lang="ru-RU" sz="1600" dirty="0"/>
              <a:t>- умеет анализировать и моделировать </a:t>
            </a:r>
            <a:r>
              <a:rPr lang="ru-RU" sz="1600" dirty="0" err="1"/>
              <a:t>звуко</a:t>
            </a:r>
            <a:r>
              <a:rPr lang="ru-RU" sz="1600" dirty="0"/>
              <a:t>-слоговой состав слова и состав предложения;</a:t>
            </a:r>
          </a:p>
          <a:p>
            <a:r>
              <a:rPr lang="ru-RU" sz="1600" dirty="0"/>
              <a:t> - владеет языковыми операциями, обеспечивающими овладение грамотой; </a:t>
            </a:r>
          </a:p>
          <a:p>
            <a:r>
              <a:rPr lang="ru-RU" sz="1600" dirty="0"/>
              <a:t>- знаком с произведениями детской литературы, проявляет к ним интерес; знает и умеет пересказывать сказки, рассказывать стихи.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/>
              <a:t>Целевые ориентиры </a:t>
            </a:r>
            <a:br>
              <a:rPr lang="ru-RU" sz="2200" b="1" i="1" dirty="0" smtClean="0"/>
            </a:br>
            <a:r>
              <a:rPr lang="ru-RU" sz="2200" b="1" i="1" dirty="0" smtClean="0"/>
              <a:t>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r>
              <a:rPr lang="ru-RU" sz="1600" b="1" dirty="0"/>
              <a:t>«Познавательное развитие»: </a:t>
            </a:r>
            <a:endParaRPr lang="ru-RU" sz="1600" dirty="0"/>
          </a:p>
          <a:p>
            <a:r>
              <a:rPr lang="ru-RU" sz="1600" dirty="0"/>
              <a:t>- повышается уровень познавательной активности и мотивационных компонентов деятельности; задает вопросы, проявляет интерес к предметам и явлениями окружающего мира; </a:t>
            </a:r>
          </a:p>
          <a:p>
            <a:r>
              <a:rPr lang="ru-RU" sz="1600" dirty="0"/>
              <a:t>- улучшаются показатели развития внимания (объема, устойчивости, переключения и др.), произвольной регуляции поведения и деятельности; </a:t>
            </a:r>
          </a:p>
          <a:p>
            <a:r>
              <a:rPr lang="ru-RU" sz="1600" dirty="0"/>
              <a:t>- возрастает продуктивность слухоречевой и зрительной памяти, объем и прочность запоминания словесной и наглядной информации; </a:t>
            </a:r>
          </a:p>
          <a:p>
            <a:r>
              <a:rPr lang="ru-RU" sz="1600" dirty="0"/>
              <a:t>- осваивает элементарные логические операции не только на уровне наглядного мышления, но и в словесно-логическом плане (на уровне </a:t>
            </a:r>
            <a:r>
              <a:rPr lang="ru-RU" sz="1600" dirty="0" err="1"/>
              <a:t>конкретнопонятийного</a:t>
            </a:r>
            <a:r>
              <a:rPr lang="ru-RU" sz="1600" dirty="0"/>
              <a:t> мышления); может выделять существенные признаки, с помощью взрослого строит простейшие умозаключения и обобщения;</a:t>
            </a:r>
          </a:p>
          <a:p>
            <a:r>
              <a:rPr lang="ru-RU" sz="1600" dirty="0"/>
              <a:t> - осваивает приемы замещения и наглядного моделирования в игре, продуктивной деятельности; </a:t>
            </a:r>
          </a:p>
          <a:p>
            <a:r>
              <a:rPr lang="ru-RU" sz="1600" dirty="0"/>
              <a:t>- у ребенка сформированы элементарные пространственные (в том числе </a:t>
            </a:r>
            <a:r>
              <a:rPr lang="ru-RU" sz="1600" dirty="0" err="1"/>
              <a:t>квазипространственные</a:t>
            </a:r>
            <a:r>
              <a:rPr lang="ru-RU" sz="1600" dirty="0"/>
              <a:t>) представления и ориентировка во времени; </a:t>
            </a:r>
          </a:p>
          <a:p>
            <a:r>
              <a:rPr lang="ru-RU" sz="1600" dirty="0"/>
              <a:t>- ребенок осваивает количественный и порядковый счет в пределах десятка, обратный счет, состав числа из единиц; соотносит цифру и число, решает простые задачи с опорой на наглядность. </a:t>
            </a:r>
          </a:p>
          <a:p>
            <a:endParaRPr lang="ru-RU" sz="16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8784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/>
              <a:t>Целевые ориентиры </a:t>
            </a:r>
            <a:br>
              <a:rPr lang="ru-RU" sz="2200" b="1" i="1" dirty="0" smtClean="0"/>
            </a:br>
            <a:r>
              <a:rPr lang="ru-RU" sz="2200" b="1" i="1" dirty="0" smtClean="0"/>
              <a:t>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r>
              <a:rPr lang="ru-RU" sz="1600" b="1" dirty="0"/>
              <a:t>По направлению «Художественно-эстетическое развитие»: </a:t>
            </a:r>
            <a:endParaRPr lang="ru-RU" sz="1600" dirty="0"/>
          </a:p>
          <a:p>
            <a:r>
              <a:rPr lang="ru-RU" sz="1600" b="1" dirty="0"/>
              <a:t>Музыкальное развитие: </a:t>
            </a:r>
            <a:endParaRPr lang="ru-RU" sz="1600" dirty="0"/>
          </a:p>
          <a:p>
            <a:r>
              <a:rPr lang="ru-RU" sz="1600" dirty="0"/>
              <a:t>- способен эмоционально реагировать на музыкальные произведения; знаком с основными культурными способами и видами музыкальной деятельности; </a:t>
            </a:r>
          </a:p>
          <a:p>
            <a:r>
              <a:rPr lang="ru-RU" sz="1600" dirty="0"/>
              <a:t>- способен выбирать себе род музыкальных занятий, адекватно проявляет свои чувства в процессе коллективной музыкальной деятельности и сотворчества; </a:t>
            </a:r>
          </a:p>
          <a:p>
            <a:r>
              <a:rPr lang="ru-RU" sz="1600" dirty="0"/>
              <a:t>- проявляет творческую активность и способность к созданию новых образов в художественно-эстетической деятельности. </a:t>
            </a:r>
          </a:p>
          <a:p>
            <a:r>
              <a:rPr lang="ru-RU" sz="1600" b="1" dirty="0"/>
              <a:t>Художественное развитие:</a:t>
            </a:r>
            <a:endParaRPr lang="ru-RU" sz="1600" dirty="0"/>
          </a:p>
          <a:p>
            <a:r>
              <a:rPr lang="ru-RU" sz="1600" dirty="0"/>
              <a:t> - ребенок осваивает основные культурные способы художественной деятельности, проявляет инициативу и самостоятельность в разных ее видах;</a:t>
            </a:r>
          </a:p>
          <a:p>
            <a:r>
              <a:rPr lang="ru-RU" sz="1600" dirty="0"/>
              <a:t> - у ребенка развит интерес и основные умения в изобразительной деятельности (рисование, лепка, аппликация); в конструировании из разного материала (включая конструкторы, модули, бумагу, природный и иной материал); </a:t>
            </a:r>
          </a:p>
          <a:p>
            <a:r>
              <a:rPr lang="ru-RU" sz="1600" dirty="0"/>
              <a:t>- использует в продуктивной деятельности знания, полученные в ходе экскурсий, наблюдений, знакомства с художественной литературой, картинным материалом, народным творчеством. </a:t>
            </a:r>
          </a:p>
          <a:p>
            <a:endParaRPr lang="ru-RU" sz="1100" dirty="0"/>
          </a:p>
          <a:p>
            <a:endParaRPr lang="ru-RU" sz="16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6288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Autofit/>
          </a:bodyPr>
          <a:lstStyle/>
          <a:p>
            <a:r>
              <a:rPr lang="ru-RU" sz="1800" b="1" dirty="0"/>
              <a:t>По направлению «Физическое развитие»: </a:t>
            </a:r>
            <a:endParaRPr lang="ru-RU" sz="1800" dirty="0"/>
          </a:p>
          <a:p>
            <a:r>
              <a:rPr lang="ru-RU" sz="1800" dirty="0"/>
              <a:t>- у ребенка развита крупная и мелкая моторика; движения рук достаточно координированы; рука подготовлена к письму;</a:t>
            </a:r>
          </a:p>
          <a:p>
            <a:r>
              <a:rPr lang="ru-RU" sz="1800" dirty="0"/>
              <a:t> - подвижен, владеет основными движениями, их техникой; - может контролировать свои движения и управлять ими; достаточно развита моторная память, запоминает и воспроизводит последовательность движений; </a:t>
            </a:r>
          </a:p>
          <a:p>
            <a:r>
              <a:rPr lang="ru-RU" sz="1800" dirty="0"/>
              <a:t>- обладает физическими качествами (сила, выносливость, гибкость </a:t>
            </a:r>
            <a:r>
              <a:rPr lang="ru-RU" sz="1800" dirty="0" err="1"/>
              <a:t>идр</a:t>
            </a:r>
            <a:r>
              <a:rPr lang="ru-RU" sz="1800" dirty="0"/>
              <a:t>.); </a:t>
            </a:r>
          </a:p>
          <a:p>
            <a:r>
              <a:rPr lang="ru-RU" sz="1800" dirty="0"/>
              <a:t>- развита способность к пространственной организации движений; </a:t>
            </a:r>
          </a:p>
          <a:p>
            <a:r>
              <a:rPr lang="ru-RU" sz="1800" dirty="0"/>
              <a:t>- </a:t>
            </a:r>
            <a:r>
              <a:rPr lang="ru-RU" sz="1800" dirty="0" err="1"/>
              <a:t>слухо</a:t>
            </a:r>
            <a:r>
              <a:rPr lang="ru-RU" sz="1800" dirty="0"/>
              <a:t>-зрительно-моторной координации и чувству ритма; </a:t>
            </a:r>
          </a:p>
          <a:p>
            <a:r>
              <a:rPr lang="ru-RU" sz="1800" dirty="0"/>
              <a:t>- проявляет способность к выразительным движениям, импровизациям. 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445761"/>
      </p:ext>
    </p:extLst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/>
              <a:t>Содержательный раздел: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Содержательный раздел </a:t>
            </a:r>
            <a:r>
              <a:rPr lang="ru-RU" dirty="0" smtClean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/>
              <a:t> В него входит: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/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 smtClean="0"/>
              <a:t>- 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 smtClean="0"/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dirty="0">
                <a:solidFill>
                  <a:srgbClr val="002060"/>
                </a:solidFill>
              </a:rPr>
              <a:t>Направления взаимодействия с семьями воспитанников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– вовлечение родителей в </a:t>
            </a:r>
            <a:r>
              <a:rPr lang="ru-RU" dirty="0" err="1"/>
              <a:t>воспитательно</a:t>
            </a:r>
            <a:r>
              <a:rPr lang="ru-RU" dirty="0"/>
              <a:t>-образовательный процесс; </a:t>
            </a:r>
          </a:p>
          <a:p>
            <a:r>
              <a:rPr lang="ru-RU" dirty="0"/>
              <a:t>– внедрение эффективных технологий сотрудничества с родителями, активизация их участия в жизни ДОО. </a:t>
            </a:r>
          </a:p>
          <a:p>
            <a:r>
              <a:rPr lang="ru-RU" dirty="0"/>
              <a:t>– создание активной информационно-развивающей среды, обеспечивающей единые подходы к развитию личности в семье и детском коллективе; </a:t>
            </a:r>
          </a:p>
          <a:p>
            <a:r>
              <a:rPr lang="ru-RU" dirty="0"/>
              <a:t>– повышение родительской компетентности в вопросах воспитания и обучения детей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114323"/>
      </p:ext>
    </p:extLst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Цель</a:t>
            </a:r>
            <a:r>
              <a:rPr lang="ru-RU" dirty="0">
                <a:solidFill>
                  <a:srgbClr val="0070C0"/>
                </a:solidFill>
              </a:rPr>
              <a:t> взаимодействия с семьей –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обеспечение</a:t>
            </a:r>
            <a:r>
              <a:rPr lang="ru-RU" dirty="0"/>
              <a:t>   психолого-педагогической поддержки семьи в вопросах воспитании детей, </a:t>
            </a:r>
            <a:r>
              <a:rPr lang="ru-RU" dirty="0" smtClean="0"/>
              <a:t>коррекции, в </a:t>
            </a:r>
            <a:r>
              <a:rPr lang="ru-RU" dirty="0"/>
              <a:t>развитии индивидуальных способностей дошкольников, повышение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154863"/>
      </p:ext>
    </p:extLst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Содержание </a:t>
            </a:r>
            <a:br>
              <a:rPr lang="ru-RU" sz="3200" b="1" dirty="0" smtClean="0"/>
            </a:br>
            <a:r>
              <a:rPr lang="ru-RU" sz="3200" b="1" dirty="0" smtClean="0"/>
              <a:t>организационного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ru-RU" b="1" dirty="0" smtClean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 smtClean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 smtClean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 smtClean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 smtClean="0"/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Контактная информация: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Юридический и фактический адрес:</a:t>
            </a:r>
            <a:r>
              <a:rPr lang="ru-RU" dirty="0" smtClean="0"/>
              <a:t> 188300, Ленинградская область, г. Гатчина, ул. Коли </a:t>
            </a:r>
            <a:r>
              <a:rPr lang="ru-RU" dirty="0" err="1" smtClean="0"/>
              <a:t>Подрядчикова</a:t>
            </a:r>
            <a:r>
              <a:rPr lang="ru-RU" dirty="0" smtClean="0"/>
              <a:t>, д. 8</a:t>
            </a:r>
          </a:p>
          <a:p>
            <a:pPr algn="just"/>
            <a:r>
              <a:rPr lang="ru-RU" dirty="0" smtClean="0"/>
              <a:t>Заведующий  Лебедева Татьяна Владимировна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ru-RU" dirty="0" smtClean="0"/>
              <a:t>Телефоны: 8 (81371)32772, 8(81371)31352.</a:t>
            </a:r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   E-mail</a:t>
            </a:r>
            <a:r>
              <a:rPr lang="ru-RU" b="1" dirty="0" smtClean="0"/>
              <a:t>: </a:t>
            </a:r>
            <a:r>
              <a:rPr lang="en-US" dirty="0" smtClean="0">
                <a:hlinkClick r:id="rId2"/>
              </a:rPr>
              <a:t>mbdou10@gtn.lokos.net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b="1" dirty="0" smtClean="0"/>
              <a:t>Информационный сайт ДОУ: </a:t>
            </a:r>
            <a:r>
              <a:rPr lang="en-US" dirty="0" smtClean="0"/>
              <a:t>http</a:t>
            </a:r>
            <a:r>
              <a:rPr lang="en-US" dirty="0"/>
              <a:t>://dou.gtn.lokos.net/main10.html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571480"/>
            <a:ext cx="4643470" cy="5214974"/>
          </a:xfrm>
        </p:spPr>
        <p:txBody>
          <a:bodyPr>
            <a:noAutofit/>
          </a:bodyPr>
          <a:lstStyle/>
          <a:p>
            <a:pPr algn="r"/>
            <a:r>
              <a:rPr lang="ru-RU" sz="2300" b="1" dirty="0" smtClean="0"/>
              <a:t>Адаптированная </a:t>
            </a:r>
            <a:r>
              <a:rPr lang="ru-RU" sz="2300" b="1" dirty="0" smtClean="0"/>
              <a:t>образовательная </a:t>
            </a:r>
            <a:r>
              <a:rPr lang="ru-RU" sz="2300" b="1" dirty="0" smtClean="0"/>
              <a:t>программа дошкольного </a:t>
            </a:r>
            <a:r>
              <a:rPr lang="ru-RU" sz="2300" b="1" dirty="0" smtClean="0"/>
              <a:t>образования для детей с задержкой психического развития</a:t>
            </a:r>
            <a:r>
              <a:rPr lang="ru-RU" sz="2300" b="1" dirty="0" smtClean="0"/>
              <a:t/>
            </a:r>
            <a:br>
              <a:rPr lang="ru-RU" sz="2300" b="1" dirty="0" smtClean="0"/>
            </a:br>
            <a:r>
              <a:rPr lang="ru-RU" sz="2300" dirty="0" smtClean="0"/>
              <a:t>Срок реализации: </a:t>
            </a:r>
            <a:br>
              <a:rPr lang="ru-RU" sz="2300" dirty="0" smtClean="0"/>
            </a:br>
            <a:r>
              <a:rPr lang="ru-RU" sz="2300" b="1" dirty="0" smtClean="0"/>
              <a:t>2 года</a:t>
            </a:r>
            <a:br>
              <a:rPr lang="ru-RU" sz="2300" b="1" dirty="0" smtClean="0"/>
            </a:br>
            <a:r>
              <a:rPr lang="ru-RU" sz="2300" b="1" dirty="0" smtClean="0"/>
              <a:t>Ориентирована на детей в возрасте от 5 до 7 лет.</a:t>
            </a:r>
            <a:br>
              <a:rPr lang="ru-RU" sz="2300" b="1" dirty="0" smtClean="0"/>
            </a:b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381633"/>
            <a:ext cx="3447808" cy="4873625"/>
          </a:xfr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3857652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20</a:t>
            </a:fld>
            <a:endParaRPr lang="ru-RU"/>
          </a:p>
        </p:txBody>
      </p:sp>
      <p:pic>
        <p:nvPicPr>
          <p:cNvPr id="4" name="Picture 9" descr="i?id=468950311-5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000496" y="4000504"/>
            <a:ext cx="1061896" cy="123506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527780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7166030" cy="564357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dirty="0" smtClean="0"/>
              <a:t>   Адаптированная основная образовательная программа разработана на основе </a:t>
            </a:r>
            <a:r>
              <a:rPr lang="ru-RU" dirty="0" smtClean="0"/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/>
              <a:t>МОиН</a:t>
            </a:r>
            <a:r>
              <a:rPr lang="ru-RU" dirty="0" smtClean="0"/>
              <a:t> РФ № 1155 от </a:t>
            </a:r>
            <a:r>
              <a:rPr lang="ru-RU" dirty="0" smtClean="0"/>
              <a:t>   </a:t>
            </a:r>
            <a:r>
              <a:rPr lang="ru-RU" dirty="0" smtClean="0"/>
              <a:t>17 октября 2013г) и с учётом примерной </a:t>
            </a:r>
            <a:r>
              <a:rPr lang="ru-RU" dirty="0" smtClean="0"/>
              <a:t>адаптированная </a:t>
            </a:r>
            <a:r>
              <a:rPr lang="ru-RU" dirty="0"/>
              <a:t>основная образовательная программа дошкольного образования детей с задержкой психического развития</a:t>
            </a:r>
            <a:r>
              <a:rPr lang="ru-RU" dirty="0" smtClean="0"/>
              <a:t>»; Часть</a:t>
            </a:r>
            <a:r>
              <a:rPr lang="ru-RU" dirty="0"/>
              <a:t>, формируемая участниками образовательных отношений составлена с </a:t>
            </a:r>
            <a:r>
              <a:rPr lang="ru-RU" b="1" dirty="0"/>
              <a:t>использованием комплексной образовательной программы для детей с тяжелыми нарушениями речи (общим недоразвитием речи) с 3 до 7лет»/ под ред. Н. </a:t>
            </a:r>
            <a:r>
              <a:rPr lang="ru-RU" b="1" dirty="0" err="1"/>
              <a:t>В.Нищевой</a:t>
            </a:r>
            <a:r>
              <a:rPr lang="ru-RU" b="1" dirty="0"/>
              <a:t>.;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1942076"/>
            <a:ext cx="450059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/>
              <a:t>Целью</a:t>
            </a:r>
            <a:r>
              <a:rPr lang="ru-RU" dirty="0"/>
              <a:t> Программы является </a:t>
            </a:r>
            <a:r>
              <a:rPr lang="ru-RU" dirty="0" smtClean="0"/>
              <a:t>обеспечение </a:t>
            </a:r>
            <a:r>
              <a:rPr lang="ru-RU" dirty="0"/>
              <a:t>условий для дошкольного образования детей с задержкой психического </a:t>
            </a:r>
            <a:r>
              <a:rPr lang="ru-RU" dirty="0" smtClean="0"/>
              <a:t>развития, их </a:t>
            </a:r>
            <a:r>
              <a:rPr lang="ru-RU" dirty="0"/>
              <a:t>позитивной социализации, </a:t>
            </a:r>
            <a:r>
              <a:rPr lang="ru-RU" dirty="0" smtClean="0"/>
              <a:t> </a:t>
            </a:r>
            <a:r>
              <a:rPr lang="ru-RU" dirty="0"/>
              <a:t>интеллектуального, социально- личностного, художественно-эстетического и физического развития на основе сотрудничества со взрослыми и сверстниками в соответствующих возрасту видах </a:t>
            </a:r>
            <a:r>
              <a:rPr lang="ru-RU" dirty="0" smtClean="0"/>
              <a:t>деятельности,  </a:t>
            </a:r>
            <a:endParaRPr lang="ru-RU" dirty="0"/>
          </a:p>
          <a:p>
            <a:r>
              <a:rPr lang="ru-RU" dirty="0" smtClean="0"/>
              <a:t>  </a:t>
            </a:r>
            <a:r>
              <a:rPr lang="ru-RU" dirty="0"/>
              <a:t>с учетом их индивидуально-типологических особенностей и особых образовательных потребностей.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3041914" cy="22814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/>
              <a:t>Задачи программы: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214346" y="1214422"/>
            <a:ext cx="8501122" cy="537381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создание благоприятных условий для всестороннего развития и образования детей с ЗПР в соответствии с их возрастными, индивидуально-типологическими особенностями и особыми образовательными потребностями; амплификации образовательных воздействий;</a:t>
            </a:r>
          </a:p>
          <a:p>
            <a:r>
              <a:rPr lang="ru-RU" dirty="0"/>
              <a:t> - создание оптимальных условий для охраны и укрепления физического и психического здоровья детей с ЗПР; </a:t>
            </a:r>
          </a:p>
          <a:p>
            <a:r>
              <a:rPr lang="ru-RU" dirty="0"/>
              <a:t>- обеспечение психолого-педагогических условий для развития способностей и личностного потенциала каждого ребенка как субъекта отношений с другими детьми, взрослыми и окружающим миром; - целенаправленное комплексное психолого-педагогическое сопровождение ребенка с ЗПР и квалифицированная коррекция недостатков в развитии; </a:t>
            </a:r>
          </a:p>
          <a:p>
            <a:r>
              <a:rPr lang="ru-RU" dirty="0"/>
              <a:t>- выстраивание индивидуального коррекционно-образовательного маршрута на основе изучения особенностей развития ребенка, его потенциальных возможностей и способностей;</a:t>
            </a:r>
          </a:p>
          <a:p>
            <a:r>
              <a:rPr lang="ru-RU" dirty="0"/>
              <a:t> - подготовка детей с ЗПР к следующей ступени обучения с учетом целевых ориентиров; - взаимодействие с семьей для обеспечения полноценного развития детей с ЗПР; оказание консультативной и методической помощи родителям в вопросах коррекционно-развивающего обучения и воспитания детей с ЗПР; </a:t>
            </a:r>
          </a:p>
          <a:p>
            <a:r>
              <a:rPr lang="ru-RU" dirty="0"/>
              <a:t>- обеспечение необходимых санитарно-гигиенических условий, проектирование специальной предметно-пространственной развивающей среды, создание атмосферы психологического комфорта.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 объем не менее 60%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714752"/>
            <a:ext cx="4014790" cy="27717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Часть, формируемая участниками образовательных отношений – не более 40%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60100"/>
            <a:ext cx="1928826" cy="192882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Образовательная программа ДОО </a:t>
            </a:r>
            <a:br>
              <a:rPr lang="ru-RU" altLang="ru-RU" sz="2800" b="1" dirty="0" smtClean="0">
                <a:solidFill>
                  <a:srgbClr val="002060"/>
                </a:solidFill>
              </a:rPr>
            </a:br>
            <a:r>
              <a:rPr lang="ru-RU" altLang="ru-RU" sz="2800" b="1" dirty="0" smtClean="0">
                <a:solidFill>
                  <a:srgbClr val="002060"/>
                </a:solidFill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/>
              <a:t>Содержание целевого раздела: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500990" cy="5214974"/>
          </a:xfrm>
        </p:spPr>
        <p:txBody>
          <a:bodyPr/>
          <a:lstStyle/>
          <a:p>
            <a:pPr algn="just"/>
            <a:r>
              <a:rPr lang="ru-RU" b="1" dirty="0" smtClean="0"/>
              <a:t>Целевой раздел </a:t>
            </a:r>
            <a:r>
              <a:rPr lang="ru-RU" dirty="0" smtClean="0"/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/>
              <a:t/>
            </a:r>
            <a:br>
              <a:rPr lang="ru-RU" sz="3200" b="1" i="1" dirty="0"/>
            </a:br>
            <a:r>
              <a:rPr lang="ru-RU" sz="2200" b="1" i="1" dirty="0" smtClean="0"/>
              <a:t>Целевые </a:t>
            </a:r>
            <a:r>
              <a:rPr lang="ru-RU" sz="2200" b="1" i="1" dirty="0"/>
              <a:t>ориентиры </a:t>
            </a:r>
            <a:br>
              <a:rPr lang="ru-RU" sz="2200" b="1" i="1" dirty="0"/>
            </a:br>
            <a:r>
              <a:rPr lang="ru-RU" sz="2200" b="1" i="1" dirty="0"/>
              <a:t>на этапе завершения дошкольного образования: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81416" cy="5205192"/>
          </a:xfrm>
        </p:spPr>
        <p:txBody>
          <a:bodyPr>
            <a:noAutofit/>
          </a:bodyPr>
          <a:lstStyle/>
          <a:p>
            <a:r>
              <a:rPr lang="ru-RU" sz="1600" b="1" dirty="0"/>
              <a:t>Социально-коммуникативное развитие. </a:t>
            </a:r>
            <a:endParaRPr lang="ru-RU" sz="1600" dirty="0"/>
          </a:p>
          <a:p>
            <a:r>
              <a:rPr lang="ru-RU" sz="1600" dirty="0"/>
              <a:t>- осваивает </a:t>
            </a:r>
            <a:r>
              <a:rPr lang="ru-RU" sz="1600" dirty="0" err="1"/>
              <a:t>внеситуативно</a:t>
            </a:r>
            <a:r>
              <a:rPr lang="ru-RU" sz="1600" dirty="0"/>
              <a:t>-познавательную форму общения со взрослыми и проявляет готовность к </a:t>
            </a:r>
            <a:r>
              <a:rPr lang="ru-RU" sz="1600" dirty="0" err="1"/>
              <a:t>внеситуативно</a:t>
            </a:r>
            <a:r>
              <a:rPr lang="ru-RU" sz="1600" dirty="0"/>
              <a:t>-личностному общению; </a:t>
            </a:r>
          </a:p>
          <a:p>
            <a:r>
              <a:rPr lang="ru-RU" sz="1600" dirty="0"/>
              <a:t>- проявляет готовность и способность к общению со сверстниками; способен к адекватным межличностным отношениям; проявляет инициативу и самостоятельность в игре и общении; способен выбирать себе род занятий, участников по совместной деятельности; </a:t>
            </a:r>
          </a:p>
          <a:p>
            <a:r>
              <a:rPr lang="ru-RU" sz="1600" dirty="0"/>
              <a:t>- демонстрирует достаточный уровень игровой деятельности: способен к созданию замысла и развитию сюжета, к действиям в рамках роли, к ролевому взаимодействию, к коллективной игре; появляется способность </a:t>
            </a:r>
            <a:r>
              <a:rPr lang="ru-RU" sz="1600" dirty="0" err="1"/>
              <a:t>кдецентрации</a:t>
            </a:r>
            <a:r>
              <a:rPr lang="ru-RU" sz="1600" dirty="0"/>
              <a:t>;</a:t>
            </a:r>
          </a:p>
          <a:p>
            <a:r>
              <a:rPr lang="ru-RU" sz="1600" dirty="0"/>
              <a:t> - оптимизировано состояние эмоциональной сферы, снижается выраженность </a:t>
            </a:r>
            <a:r>
              <a:rPr lang="ru-RU" sz="1600" dirty="0" err="1"/>
              <a:t>дезадаптивных</a:t>
            </a:r>
            <a:r>
              <a:rPr lang="ru-RU" sz="1600" dirty="0"/>
              <a:t> форм поведения; способен учитывать интересы и чувства других, сопереживать неудачам и радоваться успехам других, адекватно проявляет свои чувства; старается конструктивно разрешать конфликты; оценивает поступки других людей, литературных и персонажей мультфильмов; </a:t>
            </a:r>
          </a:p>
          <a:p>
            <a:r>
              <a:rPr lang="ru-RU" sz="1600" dirty="0"/>
              <a:t>- способен подчиняться правилам и социальным нормам во взаимоотношениях со взрослыми и сверстниками, может </a:t>
            </a:r>
            <a:r>
              <a:rPr lang="ru-RU" sz="1600" dirty="0" err="1"/>
              <a:t>соблюдатьправила</a:t>
            </a:r>
            <a:r>
              <a:rPr lang="ru-RU" sz="1600" dirty="0"/>
              <a:t> безопасного поведения и личной гигиены;</a:t>
            </a:r>
          </a:p>
          <a:p>
            <a:r>
              <a:rPr lang="ru-RU" sz="1600" dirty="0"/>
              <a:t> - проявляет способность к волевым усилиям; совершенствуется регуляция и контроль деятельности; произвольная регуляция поведения; </a:t>
            </a:r>
          </a:p>
          <a:p>
            <a:r>
              <a:rPr lang="ru-RU" sz="1600" dirty="0"/>
              <a:t>- обладает начальными знаниями о себе и социальном мире, в котором он живет; </a:t>
            </a:r>
          </a:p>
          <a:p>
            <a:r>
              <a:rPr lang="ru-RU" sz="1600" dirty="0"/>
              <a:t>- овладевает основными культурными способами деятельности;</a:t>
            </a:r>
          </a:p>
          <a:p>
            <a:r>
              <a:rPr lang="ru-RU" sz="1600" dirty="0"/>
              <a:t> - обладает установкой положительного отношения к миру, к разным видам труда, другим людям и самому себе, обладает чувством собственного достоинства; </a:t>
            </a:r>
          </a:p>
          <a:p>
            <a:r>
              <a:rPr lang="ru-RU" sz="1600" dirty="0"/>
              <a:t>- стремится к самостоятельности, проявляет относительную независимость от взрослого; </a:t>
            </a:r>
          </a:p>
          <a:p>
            <a:r>
              <a:rPr lang="ru-RU" sz="1600" dirty="0"/>
              <a:t>- проявляет интерес к обучению в школе, готовится стать учеником. 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426446"/>
      </p:ext>
    </p:extLst>
  </p:cSld>
  <p:clrMapOvr>
    <a:masterClrMapping/>
  </p:clrMapOvr>
  <p:transition spd="med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691</TotalTime>
  <Words>1637</Words>
  <Application>Microsoft Office PowerPoint</Application>
  <PresentationFormat>Экран (4:3)</PresentationFormat>
  <Paragraphs>140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Bodoni MT</vt:lpstr>
      <vt:lpstr>Calibri</vt:lpstr>
      <vt:lpstr>Century Schoolbook</vt:lpstr>
      <vt:lpstr>Georgia</vt:lpstr>
      <vt:lpstr>Times New Roman</vt:lpstr>
      <vt:lpstr>Wingdings</vt:lpstr>
      <vt:lpstr>Wingdings 2</vt:lpstr>
      <vt:lpstr>Эркер</vt:lpstr>
      <vt:lpstr>   Краткая презентация адаптированной образовательной программы дошкольного образования детей с задержкой психического развития Гатчина  2021 </vt:lpstr>
      <vt:lpstr>Адаптированная образовательная программа дошкольного образования для детей с задержкой психического развития Срок реализации:  2 года Ориентирована на детей в возрасте от 5 до 7 лет. </vt:lpstr>
      <vt:lpstr> </vt:lpstr>
      <vt:lpstr>Цель образовательной программы:</vt:lpstr>
      <vt:lpstr>Задачи программы:</vt:lpstr>
      <vt:lpstr>  </vt:lpstr>
      <vt:lpstr>Образовательная программа ДОО  включает три основных раздела:</vt:lpstr>
      <vt:lpstr>Содержание целевого раздела:</vt:lpstr>
      <vt:lpstr>  Целевые ориентиры  на этапе завершения дошкольного образования: </vt:lpstr>
      <vt:lpstr>Целевые ориентиры  на этапе завершения дошкольного образования: </vt:lpstr>
      <vt:lpstr>Целевые ориентиры  на этапе завершения дошкольного образования: </vt:lpstr>
      <vt:lpstr>Целевые ориентиры  на этапе завершения дошкольного образования: </vt:lpstr>
      <vt:lpstr>Презентация PowerPoint</vt:lpstr>
      <vt:lpstr>Содержательный раздел:</vt:lpstr>
      <vt:lpstr>Образовательные области, обеспечивающие разностороннее развитие детей по ФГОС ДО:</vt:lpstr>
      <vt:lpstr>Направления взаимодействия с семьями воспитанников</vt:lpstr>
      <vt:lpstr>Цель взаимодействия с семьей –</vt:lpstr>
      <vt:lpstr>Содержание  организационного раздела:</vt:lpstr>
      <vt:lpstr>Контактная информация: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Настя</cp:lastModifiedBy>
  <cp:revision>135</cp:revision>
  <dcterms:created xsi:type="dcterms:W3CDTF">2013-12-24T12:41:12Z</dcterms:created>
  <dcterms:modified xsi:type="dcterms:W3CDTF">2022-07-19T20:53:52Z</dcterms:modified>
</cp:coreProperties>
</file>