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2"/>
  </p:notesMasterIdLst>
  <p:sldIdLst>
    <p:sldId id="256" r:id="rId2"/>
    <p:sldId id="270" r:id="rId3"/>
    <p:sldId id="267" r:id="rId4"/>
    <p:sldId id="259" r:id="rId5"/>
    <p:sldId id="271" r:id="rId6"/>
    <p:sldId id="277" r:id="rId7"/>
    <p:sldId id="273" r:id="rId8"/>
    <p:sldId id="278" r:id="rId9"/>
    <p:sldId id="298" r:id="rId10"/>
    <p:sldId id="283" r:id="rId11"/>
    <p:sldId id="299" r:id="rId12"/>
    <p:sldId id="300" r:id="rId13"/>
    <p:sldId id="297" r:id="rId14"/>
    <p:sldId id="284" r:id="rId15"/>
    <p:sldId id="282" r:id="rId16"/>
    <p:sldId id="296" r:id="rId17"/>
    <p:sldId id="295" r:id="rId18"/>
    <p:sldId id="291" r:id="rId19"/>
    <p:sldId id="290" r:id="rId20"/>
    <p:sldId id="26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адежда" initials="Н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3" d="100"/>
          <a:sy n="63" d="100"/>
        </p:scale>
        <p:origin x="159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9DEAC-C2BD-4298-9F80-594ABE8AA23D}" type="datetimeFigureOut">
              <a:rPr lang="ru-RU" smtClean="0"/>
              <a:pPr/>
              <a:t>19.07.2022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CB7A7-592F-4356-942F-DC5D7A308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62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7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7B14AF-D76D-490F-BD32-EC6522A2A565}" type="datetime1">
              <a:rPr lang="ru-RU" smtClean="0"/>
              <a:pPr/>
              <a:t>19.07.2022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992E-354A-4154-A791-82BD39A07D11}" type="datetime1">
              <a:rPr lang="ru-RU" smtClean="0"/>
              <a:pPr/>
              <a:t>19.07.2022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3516-041F-4CC7-9A42-F28A3132E9A2}" type="datetime1">
              <a:rPr lang="ru-RU" smtClean="0"/>
              <a:pPr/>
              <a:t>19.07.2022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257582-26C2-4143-9C44-D0D78E356BFB}" type="datetime1">
              <a:rPr lang="ru-RU" smtClean="0"/>
              <a:pPr/>
              <a:t>19.07.2022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27F4A19-3A96-49AC-AC11-BADCAF7BB3D6}" type="datetime1">
              <a:rPr lang="ru-RU" smtClean="0"/>
              <a:pPr/>
              <a:t>19.07.2022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3214-E09C-4A53-BE2A-6859CC393A72}" type="datetime1">
              <a:rPr lang="ru-RU" smtClean="0"/>
              <a:pPr/>
              <a:t>19.07.2022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E90EC-D216-401A-8D32-FBB2327012F8}" type="datetime1">
              <a:rPr lang="ru-RU" smtClean="0"/>
              <a:pPr/>
              <a:t>19.07.2022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6A6881-CC77-414E-9AF1-3871A5C23151}" type="datetime1">
              <a:rPr lang="ru-RU" smtClean="0"/>
              <a:pPr/>
              <a:t>19.07.2022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0BA3-5A7C-4C2C-9DD1-1D3A620B9E02}" type="datetime1">
              <a:rPr lang="ru-RU" smtClean="0"/>
              <a:pPr/>
              <a:t>19.07.2022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078C29-7510-4F7A-9498-778AE7AB0930}" type="datetime1">
              <a:rPr lang="ru-RU" smtClean="0"/>
              <a:pPr/>
              <a:t>19.07.2022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C28-FFD9-4B7D-8C1F-29340F0CD92D}" type="datetime1">
              <a:rPr lang="ru-RU" smtClean="0"/>
              <a:pPr/>
              <a:t>19.07.2022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ECFD22-71D0-4CBA-9E12-F8533BE08871}" type="datetime1">
              <a:rPr lang="ru-RU" smtClean="0"/>
              <a:pPr/>
              <a:t>19.07.2022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mbdou10@gtn.lokos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0298" y="1785926"/>
            <a:ext cx="6215106" cy="4955442"/>
          </a:xfrm>
        </p:spPr>
        <p:txBody>
          <a:bodyPr>
            <a:normAutofit fontScale="90000"/>
          </a:bodyPr>
          <a:lstStyle/>
          <a:p>
            <a:pPr algn="ctr" eaLnBrk="0" hangingPunct="0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Краткая презентация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адаптированной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образовательной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программы дошкольного образования детей с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задержкой психического развития</a:t>
            </a:r>
            <a: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Гатчина </a:t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1571604" y="571480"/>
            <a:ext cx="7358114" cy="1428760"/>
          </a:xfrm>
          <a:prstGeom prst="horizontalScroll">
            <a:avLst>
              <a:gd name="adj" fmla="val 12500"/>
            </a:avLst>
          </a:prstGeom>
          <a:solidFill>
            <a:srgbClr val="FFFFFF">
              <a:alpha val="0"/>
            </a:srgbClr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Муниципальное бюджетное дошкольное образовательное учреждение </a:t>
            </a:r>
          </a:p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«</a:t>
            </a:r>
            <a:r>
              <a:rPr lang="ru-RU" sz="2000" dirty="0" smtClean="0">
                <a:latin typeface="Georgia" pitchFamily="18" charset="0"/>
                <a:cs typeface="Times New Roman" pitchFamily="18" charset="0"/>
              </a:rPr>
              <a:t>Детский сад № 10 комбинированного </a:t>
            </a: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вида»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587127" y="440093"/>
            <a:ext cx="406970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3819525" algn="l"/>
              </a:tabLst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i="1" dirty="0" smtClean="0"/>
              <a:t>Целевые ориентиры </a:t>
            </a:r>
            <a:br>
              <a:rPr lang="ru-RU" sz="2200" b="1" i="1" dirty="0" smtClean="0"/>
            </a:br>
            <a:r>
              <a:rPr lang="ru-RU" sz="2200" b="1" i="1" dirty="0" smtClean="0"/>
              <a:t>на этапе завершения дошкольного образования: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857232"/>
            <a:ext cx="8501122" cy="5786478"/>
          </a:xfrm>
        </p:spPr>
        <p:txBody>
          <a:bodyPr>
            <a:noAutofit/>
          </a:bodyPr>
          <a:lstStyle/>
          <a:p>
            <a:r>
              <a:rPr lang="ru-RU" sz="1600" b="1" dirty="0"/>
              <a:t>Речевое развитие. </a:t>
            </a:r>
            <a:endParaRPr lang="ru-RU" sz="1600" b="1" dirty="0" smtClean="0"/>
          </a:p>
          <a:p>
            <a:r>
              <a:rPr lang="ru-RU" sz="1600" dirty="0"/>
              <a:t>- стремится к речевому общению; участвует в диалоге; </a:t>
            </a:r>
          </a:p>
          <a:p>
            <a:r>
              <a:rPr lang="ru-RU" sz="1600" dirty="0"/>
              <a:t>- обладает значительно возросшим объемом понимания речи и </a:t>
            </a:r>
            <a:r>
              <a:rPr lang="ru-RU" sz="1600" dirty="0" err="1"/>
              <a:t>звукопроизносительными</a:t>
            </a:r>
            <a:r>
              <a:rPr lang="ru-RU" sz="1600" dirty="0"/>
              <a:t> возможностями; </a:t>
            </a:r>
          </a:p>
          <a:p>
            <a:r>
              <a:rPr lang="ru-RU" sz="1600" dirty="0"/>
              <a:t>- осваивает основные лексико-грамматические средства языка; </a:t>
            </a:r>
          </a:p>
          <a:p>
            <a:r>
              <a:rPr lang="ru-RU" sz="1600" dirty="0"/>
              <a:t>- употребляет все части речи, усваивает значения новых слов на основе знаний о предметах и явлениях окружающего мира; </a:t>
            </a:r>
          </a:p>
          <a:p>
            <a:r>
              <a:rPr lang="ru-RU" sz="1600" dirty="0"/>
              <a:t>- обобщающие понятия в соответствии с возрастными возможностями; </a:t>
            </a:r>
          </a:p>
          <a:p>
            <a:r>
              <a:rPr lang="ru-RU" sz="1600" dirty="0"/>
              <a:t>- проявляет словотворчество; </a:t>
            </a:r>
          </a:p>
          <a:p>
            <a:r>
              <a:rPr lang="ru-RU" sz="1600" dirty="0"/>
              <a:t>- умеет строить простые распространенные предложения разных моделей;</a:t>
            </a:r>
          </a:p>
          <a:p>
            <a:r>
              <a:rPr lang="ru-RU" sz="1600" dirty="0"/>
              <a:t> - может строить монологические высказывания, которые приобретают большую цельность и связность: составлять рассказы по серии сюжетных картинок или по сюжетной картинке, на основе примеров из личного опыта; </a:t>
            </a:r>
          </a:p>
          <a:p>
            <a:r>
              <a:rPr lang="ru-RU" sz="1600" dirty="0"/>
              <a:t>- умеет анализировать и моделировать </a:t>
            </a:r>
            <a:r>
              <a:rPr lang="ru-RU" sz="1600" dirty="0" err="1"/>
              <a:t>звуко</a:t>
            </a:r>
            <a:r>
              <a:rPr lang="ru-RU" sz="1600" dirty="0"/>
              <a:t>-слоговой состав слова и состав предложения;</a:t>
            </a:r>
          </a:p>
          <a:p>
            <a:r>
              <a:rPr lang="ru-RU" sz="1600" dirty="0"/>
              <a:t> - владеет языковыми операциями, обеспечивающими овладение грамотой; </a:t>
            </a:r>
          </a:p>
          <a:p>
            <a:r>
              <a:rPr lang="ru-RU" sz="1600" dirty="0"/>
              <a:t>- знаком с произведениями детской литературы, проявляет к ним интерес; знает и умеет пересказывать сказки, рассказывать стихи.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i="1" dirty="0" smtClean="0"/>
              <a:t>Целевые ориентиры </a:t>
            </a:r>
            <a:br>
              <a:rPr lang="ru-RU" sz="2200" b="1" i="1" dirty="0" smtClean="0"/>
            </a:br>
            <a:r>
              <a:rPr lang="ru-RU" sz="2200" b="1" i="1" dirty="0" smtClean="0"/>
              <a:t>на этапе завершения дошкольного образования: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857232"/>
            <a:ext cx="8501122" cy="5786478"/>
          </a:xfrm>
        </p:spPr>
        <p:txBody>
          <a:bodyPr>
            <a:noAutofit/>
          </a:bodyPr>
          <a:lstStyle/>
          <a:p>
            <a:r>
              <a:rPr lang="ru-RU" sz="1600" b="1" dirty="0"/>
              <a:t>«Познавательное развитие»: </a:t>
            </a:r>
            <a:endParaRPr lang="ru-RU" sz="1600" dirty="0"/>
          </a:p>
          <a:p>
            <a:r>
              <a:rPr lang="ru-RU" sz="1600" dirty="0"/>
              <a:t>- повышается уровень познавательной активности и мотивационных компонентов деятельности; задает вопросы, проявляет интерес к предметам и явлениями окружающего мира; </a:t>
            </a:r>
          </a:p>
          <a:p>
            <a:r>
              <a:rPr lang="ru-RU" sz="1600" dirty="0"/>
              <a:t>- улучшаются показатели развития внимания (объема, устойчивости, переключения и др.), произвольной регуляции поведения и деятельности; </a:t>
            </a:r>
          </a:p>
          <a:p>
            <a:r>
              <a:rPr lang="ru-RU" sz="1600" dirty="0"/>
              <a:t>- возрастает продуктивность слухоречевой и зрительной памяти, объем и прочность запоминания словесной и наглядной информации; </a:t>
            </a:r>
          </a:p>
          <a:p>
            <a:r>
              <a:rPr lang="ru-RU" sz="1600" dirty="0"/>
              <a:t>- осваивает элементарные логические операции не только на уровне наглядного мышления, но и в словесно-логическом плане (на уровне </a:t>
            </a:r>
            <a:r>
              <a:rPr lang="ru-RU" sz="1600" dirty="0" err="1"/>
              <a:t>конкретнопонятийного</a:t>
            </a:r>
            <a:r>
              <a:rPr lang="ru-RU" sz="1600" dirty="0"/>
              <a:t> мышления); может выделять существенные признаки, с помощью взрослого строит простейшие умозаключения и обобщения;</a:t>
            </a:r>
          </a:p>
          <a:p>
            <a:r>
              <a:rPr lang="ru-RU" sz="1600" dirty="0"/>
              <a:t> - осваивает приемы замещения и наглядного моделирования в игре, продуктивной деятельности; </a:t>
            </a:r>
          </a:p>
          <a:p>
            <a:r>
              <a:rPr lang="ru-RU" sz="1600" dirty="0"/>
              <a:t>- у ребенка сформированы элементарные пространственные (в том числе </a:t>
            </a:r>
            <a:r>
              <a:rPr lang="ru-RU" sz="1600" dirty="0" err="1"/>
              <a:t>квазипространственные</a:t>
            </a:r>
            <a:r>
              <a:rPr lang="ru-RU" sz="1600" dirty="0"/>
              <a:t>) представления и ориентировка во времени; </a:t>
            </a:r>
          </a:p>
          <a:p>
            <a:r>
              <a:rPr lang="ru-RU" sz="1600" dirty="0"/>
              <a:t>- ребенок осваивает количественный и порядковый счет в пределах десятка, обратный счет, состав числа из единиц; соотносит цифру и число, решает простые задачи с опорой на наглядность. </a:t>
            </a:r>
          </a:p>
          <a:p>
            <a:endParaRPr lang="ru-RU" sz="16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87844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i="1" dirty="0" smtClean="0"/>
              <a:t>Целевые ориентиры </a:t>
            </a:r>
            <a:br>
              <a:rPr lang="ru-RU" sz="2200" b="1" i="1" dirty="0" smtClean="0"/>
            </a:br>
            <a:r>
              <a:rPr lang="ru-RU" sz="2200" b="1" i="1" dirty="0" smtClean="0"/>
              <a:t>на этапе завершения дошкольного образования: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857232"/>
            <a:ext cx="8501122" cy="5786478"/>
          </a:xfrm>
        </p:spPr>
        <p:txBody>
          <a:bodyPr>
            <a:noAutofit/>
          </a:bodyPr>
          <a:lstStyle/>
          <a:p>
            <a:r>
              <a:rPr lang="ru-RU" sz="1600" b="1" dirty="0"/>
              <a:t>По направлению «Художественно-эстетическое развитие»: </a:t>
            </a:r>
            <a:endParaRPr lang="ru-RU" sz="1600" dirty="0"/>
          </a:p>
          <a:p>
            <a:r>
              <a:rPr lang="ru-RU" sz="1600" b="1" dirty="0"/>
              <a:t>Музыкальное развитие: </a:t>
            </a:r>
            <a:endParaRPr lang="ru-RU" sz="1600" dirty="0"/>
          </a:p>
          <a:p>
            <a:r>
              <a:rPr lang="ru-RU" sz="1600" dirty="0"/>
              <a:t>- способен эмоционально реагировать на музыкальные произведения; знаком с основными культурными способами и видами музыкальной деятельности; </a:t>
            </a:r>
          </a:p>
          <a:p>
            <a:r>
              <a:rPr lang="ru-RU" sz="1600" dirty="0"/>
              <a:t>- способен выбирать себе род музыкальных занятий, адекватно проявляет свои чувства в процессе коллективной музыкальной деятельности и сотворчества; </a:t>
            </a:r>
          </a:p>
          <a:p>
            <a:r>
              <a:rPr lang="ru-RU" sz="1600" dirty="0"/>
              <a:t>- проявляет творческую активность и способность к созданию новых образов в художественно-эстетической деятельности. </a:t>
            </a:r>
          </a:p>
          <a:p>
            <a:r>
              <a:rPr lang="ru-RU" sz="1600" b="1" dirty="0"/>
              <a:t>Художественное развитие:</a:t>
            </a:r>
            <a:endParaRPr lang="ru-RU" sz="1600" dirty="0"/>
          </a:p>
          <a:p>
            <a:r>
              <a:rPr lang="ru-RU" sz="1600" dirty="0"/>
              <a:t> - ребенок осваивает основные культурные способы художественной деятельности, проявляет инициативу и самостоятельность в разных ее видах;</a:t>
            </a:r>
          </a:p>
          <a:p>
            <a:r>
              <a:rPr lang="ru-RU" sz="1600" dirty="0"/>
              <a:t> - у ребенка развит интерес и основные умения в изобразительной деятельности (рисование, лепка, аппликация); в конструировании из разного материала (включая конструкторы, модули, бумагу, природный и иной материал); </a:t>
            </a:r>
          </a:p>
          <a:p>
            <a:r>
              <a:rPr lang="ru-RU" sz="1600" dirty="0"/>
              <a:t>- использует в продуктивной деятельности знания, полученные в ходе экскурсий, наблюдений, знакомства с художественной литературой, картинным материалом, народным творчеством. </a:t>
            </a:r>
          </a:p>
          <a:p>
            <a:endParaRPr lang="ru-RU" sz="1100" dirty="0"/>
          </a:p>
          <a:p>
            <a:endParaRPr lang="ru-RU" sz="16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62887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>
            <a:noAutofit/>
          </a:bodyPr>
          <a:lstStyle/>
          <a:p>
            <a:r>
              <a:rPr lang="ru-RU" sz="1800" b="1" dirty="0"/>
              <a:t>По направлению «Физическое развитие»: </a:t>
            </a:r>
            <a:endParaRPr lang="ru-RU" sz="1800" dirty="0"/>
          </a:p>
          <a:p>
            <a:r>
              <a:rPr lang="ru-RU" sz="1800" dirty="0"/>
              <a:t>- у ребенка развита крупная и мелкая моторика; движения рук достаточно координированы; рука подготовлена к письму;</a:t>
            </a:r>
          </a:p>
          <a:p>
            <a:r>
              <a:rPr lang="ru-RU" sz="1800" dirty="0"/>
              <a:t> - подвижен, владеет основными движениями, их техникой; - может контролировать свои движения и управлять ими; достаточно развита моторная память, запоминает и воспроизводит последовательность движений; </a:t>
            </a:r>
          </a:p>
          <a:p>
            <a:r>
              <a:rPr lang="ru-RU" sz="1800" dirty="0"/>
              <a:t>- обладает физическими качествами (сила, выносливость, гибкость </a:t>
            </a:r>
            <a:r>
              <a:rPr lang="ru-RU" sz="1800" dirty="0" err="1"/>
              <a:t>идр</a:t>
            </a:r>
            <a:r>
              <a:rPr lang="ru-RU" sz="1800" dirty="0"/>
              <a:t>.); </a:t>
            </a:r>
          </a:p>
          <a:p>
            <a:r>
              <a:rPr lang="ru-RU" sz="1800" dirty="0"/>
              <a:t>- развита способность к пространственной организации движений; </a:t>
            </a:r>
          </a:p>
          <a:p>
            <a:r>
              <a:rPr lang="ru-RU" sz="1800" dirty="0"/>
              <a:t>- </a:t>
            </a:r>
            <a:r>
              <a:rPr lang="ru-RU" sz="1800" dirty="0" err="1"/>
              <a:t>слухо</a:t>
            </a:r>
            <a:r>
              <a:rPr lang="ru-RU" sz="1800" dirty="0"/>
              <a:t>-зрительно-моторной координации и чувству ритма; </a:t>
            </a:r>
          </a:p>
          <a:p>
            <a:r>
              <a:rPr lang="ru-RU" sz="1800" dirty="0"/>
              <a:t>- проявляет способность к выразительным движениям, импровизациям. </a:t>
            </a:r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445761"/>
      </p:ext>
    </p:extLst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b="1" dirty="0" smtClean="0"/>
              <a:t>Содержательный раздел: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072494" cy="5402406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Содержательный раздел </a:t>
            </a:r>
            <a:r>
              <a:rPr lang="ru-RU" dirty="0" smtClean="0"/>
              <a:t>представляет общее содержание Программы, обеспечивающее полноценное развитие личности детей.</a:t>
            </a:r>
          </a:p>
          <a:p>
            <a:pPr algn="just"/>
            <a:r>
              <a:rPr lang="ru-RU" dirty="0" smtClean="0"/>
              <a:t> В него входит:</a:t>
            </a:r>
          </a:p>
          <a:p>
            <a:pPr algn="just">
              <a:buNone/>
            </a:pPr>
            <a:r>
              <a:rPr lang="ru-RU" dirty="0" smtClean="0"/>
              <a:t>- 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pPr algn="just">
              <a:buNone/>
            </a:pPr>
            <a:r>
              <a:rPr lang="ru-RU" dirty="0" smtClean="0"/>
              <a:t>- описание вариативных форм, способов, методов и средств реализации программы;</a:t>
            </a:r>
          </a:p>
          <a:p>
            <a:pPr algn="just">
              <a:buNone/>
            </a:pPr>
            <a:r>
              <a:rPr lang="ru-RU" dirty="0" smtClean="0"/>
              <a:t>- - особенности взаимодействия педагогического коллектива с семьями воспитанников;</a:t>
            </a:r>
          </a:p>
          <a:p>
            <a:pPr algn="just">
              <a:buNone/>
            </a:pPr>
            <a:r>
              <a:rPr lang="ru-RU" dirty="0" smtClean="0"/>
              <a:t>- вариативная часть программы.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</a:rPr>
              <a:t>Образовательные области, обеспечивающие разностороннее развитие детей по ФГОС ДО: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43213" y="1844675"/>
            <a:ext cx="3384550" cy="71913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Физическое развитие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000628" y="4786322"/>
            <a:ext cx="2714644" cy="12239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Художественно-</a:t>
            </a:r>
          </a:p>
          <a:p>
            <a:pPr algn="ctr"/>
            <a:r>
              <a:rPr lang="ru-RU" sz="2400" b="1" dirty="0"/>
              <a:t>эстетическое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5143504" y="3071810"/>
            <a:ext cx="3446469" cy="121444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 </a:t>
            </a:r>
            <a:r>
              <a:rPr lang="ru-RU" sz="2400" b="1" dirty="0"/>
              <a:t>Познавательное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857356" y="4714884"/>
            <a:ext cx="2592388" cy="1285884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Речевое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3071810"/>
            <a:ext cx="3357586" cy="122079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Социально-</a:t>
            </a:r>
          </a:p>
          <a:p>
            <a:pPr algn="ctr"/>
            <a:r>
              <a:rPr lang="ru-RU" sz="2400" b="1" dirty="0"/>
              <a:t>коммуникативное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cxnSp>
        <p:nvCxnSpPr>
          <p:cNvPr id="24588" name="AutoShape 12"/>
          <p:cNvCxnSpPr>
            <a:cxnSpLocks noChangeShapeType="1"/>
            <a:stCxn id="24580" idx="1"/>
            <a:endCxn id="24587" idx="0"/>
          </p:cNvCxnSpPr>
          <p:nvPr/>
        </p:nvCxnSpPr>
        <p:spPr bwMode="auto">
          <a:xfrm rot="10800000" flipV="1">
            <a:off x="1964513" y="2204244"/>
            <a:ext cx="878700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0" name="AutoShape 14"/>
          <p:cNvCxnSpPr>
            <a:cxnSpLocks noChangeShapeType="1"/>
            <a:stCxn id="24580" idx="2"/>
            <a:endCxn id="24580" idx="2"/>
          </p:cNvCxnSpPr>
          <p:nvPr/>
        </p:nvCxnSpPr>
        <p:spPr bwMode="auto">
          <a:xfrm>
            <a:off x="4535488" y="256381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2" name="AutoShape 16"/>
          <p:cNvCxnSpPr>
            <a:cxnSpLocks noChangeShapeType="1"/>
            <a:stCxn id="24580" idx="3"/>
            <a:endCxn id="24585" idx="0"/>
          </p:cNvCxnSpPr>
          <p:nvPr/>
        </p:nvCxnSpPr>
        <p:spPr bwMode="auto">
          <a:xfrm>
            <a:off x="6227763" y="2204244"/>
            <a:ext cx="638976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3" name="AutoShape 17"/>
          <p:cNvCxnSpPr>
            <a:cxnSpLocks noChangeShapeType="1"/>
          </p:cNvCxnSpPr>
          <p:nvPr/>
        </p:nvCxnSpPr>
        <p:spPr bwMode="auto">
          <a:xfrm rot="16200000" flipH="1">
            <a:off x="2035951" y="4321975"/>
            <a:ext cx="428628" cy="3571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4" name="AutoShape 18"/>
          <p:cNvCxnSpPr>
            <a:cxnSpLocks noChangeShapeType="1"/>
            <a:endCxn id="24584" idx="1"/>
          </p:cNvCxnSpPr>
          <p:nvPr/>
        </p:nvCxnSpPr>
        <p:spPr bwMode="auto">
          <a:xfrm>
            <a:off x="4429124" y="5286388"/>
            <a:ext cx="571504" cy="11191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5" name="AutoShape 19"/>
          <p:cNvCxnSpPr>
            <a:cxnSpLocks noChangeShapeType="1"/>
          </p:cNvCxnSpPr>
          <p:nvPr/>
        </p:nvCxnSpPr>
        <p:spPr bwMode="auto">
          <a:xfrm flipV="1">
            <a:off x="6858016" y="4286256"/>
            <a:ext cx="571504" cy="5000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 dirty="0">
                <a:solidFill>
                  <a:srgbClr val="002060"/>
                </a:solidFill>
              </a:rPr>
              <a:t>Направления взаимодействия с семьями воспитанников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– вовлечение родителей в </a:t>
            </a:r>
            <a:r>
              <a:rPr lang="ru-RU" dirty="0" err="1"/>
              <a:t>воспитательно</a:t>
            </a:r>
            <a:r>
              <a:rPr lang="ru-RU" dirty="0"/>
              <a:t>-образовательный процесс; </a:t>
            </a:r>
          </a:p>
          <a:p>
            <a:r>
              <a:rPr lang="ru-RU" dirty="0"/>
              <a:t>– внедрение эффективных технологий сотрудничества с родителями, активизация их участия в жизни ДОО. </a:t>
            </a:r>
          </a:p>
          <a:p>
            <a:r>
              <a:rPr lang="ru-RU" dirty="0"/>
              <a:t>– создание активной информационно-развивающей среды, обеспечивающей единые подходы к развитию личности в семье и детском коллективе; </a:t>
            </a:r>
          </a:p>
          <a:p>
            <a:r>
              <a:rPr lang="ru-RU" dirty="0"/>
              <a:t>– повышение родительской компетентности в вопросах воспитания и обучения детей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114323"/>
      </p:ext>
    </p:extLst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Цель</a:t>
            </a:r>
            <a:r>
              <a:rPr lang="ru-RU" dirty="0">
                <a:solidFill>
                  <a:srgbClr val="0070C0"/>
                </a:solidFill>
              </a:rPr>
              <a:t> взаимодействия с семьей –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обеспечение</a:t>
            </a:r>
            <a:r>
              <a:rPr lang="ru-RU" dirty="0"/>
              <a:t>   психолого-педагогической поддержки семьи в вопросах воспитании детей, </a:t>
            </a:r>
            <a:r>
              <a:rPr lang="ru-RU" dirty="0" smtClean="0"/>
              <a:t>коррекции, в </a:t>
            </a:r>
            <a:r>
              <a:rPr lang="ru-RU" dirty="0"/>
              <a:t>развитии индивидуальных способностей дошкольников, повышение компетентности родителей (законных представителей) в вопросах развития и образования, охраны и укрепления здоровья детей.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154863"/>
      </p:ext>
    </p:extLst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Содержание </a:t>
            </a:r>
            <a:br>
              <a:rPr lang="ru-RU" sz="3200" b="1" dirty="0" smtClean="0"/>
            </a:br>
            <a:r>
              <a:rPr lang="ru-RU" sz="3200" b="1" dirty="0" smtClean="0"/>
              <a:t>организационного раздела: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86700" cy="4873752"/>
          </a:xfrm>
        </p:spPr>
        <p:txBody>
          <a:bodyPr/>
          <a:lstStyle/>
          <a:p>
            <a:pPr algn="just"/>
            <a:r>
              <a:rPr lang="ru-RU" b="1" dirty="0" smtClean="0"/>
              <a:t>Организационный раздел включает в себя:</a:t>
            </a:r>
          </a:p>
          <a:p>
            <a:pPr algn="just">
              <a:buFontTx/>
              <a:buChar char="-"/>
            </a:pPr>
            <a:r>
              <a:rPr lang="ru-RU" dirty="0" smtClean="0"/>
              <a:t>материально-техническое обеспечение;</a:t>
            </a:r>
          </a:p>
          <a:p>
            <a:pPr algn="just">
              <a:buFontTx/>
              <a:buChar char="-"/>
            </a:pPr>
            <a:r>
              <a:rPr lang="ru-RU" dirty="0" smtClean="0"/>
              <a:t>обеспеченность методическими материалами и средствами обучения и воспитания;</a:t>
            </a:r>
          </a:p>
          <a:p>
            <a:pPr algn="just">
              <a:buFontTx/>
              <a:buChar char="-"/>
            </a:pPr>
            <a:r>
              <a:rPr lang="ru-RU" dirty="0" smtClean="0"/>
              <a:t>организация режима пребывания детей в ДОО;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традиционных событий, праздников, мероприятий;</a:t>
            </a:r>
          </a:p>
          <a:p>
            <a:pPr algn="just">
              <a:buFontTx/>
              <a:buChar char="-"/>
            </a:pPr>
            <a:r>
              <a:rPr lang="ru-RU" dirty="0" smtClean="0"/>
              <a:t>учебный план и комплексно-тематическое планирование образовательной деятельности;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организации развивающей предметно-пространственной среды.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Контактная информация: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52" cy="4873752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Юридический и фактический адрес:</a:t>
            </a:r>
            <a:r>
              <a:rPr lang="ru-RU" dirty="0" smtClean="0"/>
              <a:t> 188300, Ленинградская область, г. Гатчина, ул. Коли </a:t>
            </a:r>
            <a:r>
              <a:rPr lang="ru-RU" dirty="0" err="1" smtClean="0"/>
              <a:t>Подрядчикова</a:t>
            </a:r>
            <a:r>
              <a:rPr lang="ru-RU" dirty="0" smtClean="0"/>
              <a:t>, д. 8</a:t>
            </a:r>
          </a:p>
          <a:p>
            <a:pPr algn="just"/>
            <a:r>
              <a:rPr lang="ru-RU" dirty="0" smtClean="0"/>
              <a:t>Заведующий  Лебедева Татьяна Владимировна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ru-RU" dirty="0" smtClean="0"/>
              <a:t>Телефоны: 8 (81371)32772, 8(81371)31352.</a:t>
            </a:r>
            <a:endParaRPr lang="en-US" dirty="0" smtClean="0"/>
          </a:p>
          <a:p>
            <a:pPr algn="just">
              <a:buNone/>
            </a:pPr>
            <a:r>
              <a:rPr lang="en-US" b="1" dirty="0" smtClean="0"/>
              <a:t>   E-mail</a:t>
            </a:r>
            <a:r>
              <a:rPr lang="ru-RU" b="1" dirty="0" smtClean="0"/>
              <a:t>: </a:t>
            </a:r>
            <a:r>
              <a:rPr lang="en-US" dirty="0" smtClean="0">
                <a:hlinkClick r:id="rId2"/>
              </a:rPr>
              <a:t>mbdou10@gtn.lokos.net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/>
            <a:r>
              <a:rPr lang="ru-RU" b="1" dirty="0" smtClean="0"/>
              <a:t>Информационный сайт ДОУ: </a:t>
            </a:r>
            <a:r>
              <a:rPr lang="en-US" dirty="0" smtClean="0"/>
              <a:t>http</a:t>
            </a:r>
            <a:r>
              <a:rPr lang="en-US" dirty="0"/>
              <a:t>://dou.gtn.lokos.net/main10.html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1934" y="571480"/>
            <a:ext cx="4643470" cy="5214974"/>
          </a:xfrm>
        </p:spPr>
        <p:txBody>
          <a:bodyPr>
            <a:noAutofit/>
          </a:bodyPr>
          <a:lstStyle/>
          <a:p>
            <a:pPr algn="r"/>
            <a:r>
              <a:rPr lang="ru-RU" sz="2300" b="1" dirty="0" smtClean="0"/>
              <a:t>Адаптированная </a:t>
            </a:r>
            <a:r>
              <a:rPr lang="ru-RU" sz="2300" b="1" dirty="0" smtClean="0"/>
              <a:t>образовательная </a:t>
            </a:r>
            <a:r>
              <a:rPr lang="ru-RU" sz="2300" b="1" dirty="0" smtClean="0"/>
              <a:t>программа дошкольного </a:t>
            </a:r>
            <a:r>
              <a:rPr lang="ru-RU" sz="2300" b="1" dirty="0" smtClean="0"/>
              <a:t>образования для детей с задержкой психического развития</a:t>
            </a:r>
            <a:r>
              <a:rPr lang="ru-RU" sz="2300" b="1" dirty="0" smtClean="0"/>
              <a:t/>
            </a:r>
            <a:br>
              <a:rPr lang="ru-RU" sz="2300" b="1" dirty="0" smtClean="0"/>
            </a:br>
            <a:r>
              <a:rPr lang="ru-RU" sz="2300" dirty="0" smtClean="0"/>
              <a:t>Срок реализации: </a:t>
            </a:r>
            <a:br>
              <a:rPr lang="ru-RU" sz="2300" dirty="0" smtClean="0"/>
            </a:br>
            <a:r>
              <a:rPr lang="ru-RU" sz="2300" b="1" dirty="0" smtClean="0"/>
              <a:t>2 года</a:t>
            </a:r>
            <a:br>
              <a:rPr lang="ru-RU" sz="2300" b="1" dirty="0" smtClean="0"/>
            </a:br>
            <a:r>
              <a:rPr lang="ru-RU" sz="2300" b="1" dirty="0" smtClean="0"/>
              <a:t>Ориентирована на детей в возрасте от 5 до 7 лет.</a:t>
            </a:r>
            <a:br>
              <a:rPr lang="ru-RU" sz="2300" b="1" dirty="0" smtClean="0"/>
            </a:b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381633"/>
            <a:ext cx="3447808" cy="4873625"/>
          </a:xfr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14422"/>
            <a:ext cx="8229600" cy="3857652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chemeClr val="tx2"/>
                </a:solidFill>
                <a:latin typeface="Georgia" pitchFamily="18" charset="0"/>
              </a:rPr>
              <a:t>Спасибо за внимание!</a:t>
            </a:r>
            <a:br>
              <a:rPr lang="ru-RU" sz="4800" b="1" dirty="0" smtClean="0">
                <a:solidFill>
                  <a:schemeClr val="tx2"/>
                </a:solidFill>
                <a:latin typeface="Georgia" pitchFamily="18" charset="0"/>
              </a:rPr>
            </a:br>
            <a:r>
              <a:rPr lang="ru-RU" sz="4800" b="1" dirty="0" smtClean="0">
                <a:solidFill>
                  <a:schemeClr val="tx2"/>
                </a:solidFill>
              </a:rPr>
              <a:t/>
            </a:r>
            <a:br>
              <a:rPr lang="ru-RU" sz="4800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20</a:t>
            </a:fld>
            <a:endParaRPr lang="ru-RU"/>
          </a:p>
        </p:txBody>
      </p:sp>
      <p:pic>
        <p:nvPicPr>
          <p:cNvPr id="4" name="Picture 9" descr="i?id=468950311-5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000496" y="4000504"/>
            <a:ext cx="1061896" cy="1235066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527780" cy="6715148"/>
          </a:xfrm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7166030" cy="5643578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b="1" dirty="0" smtClean="0"/>
              <a:t>   Адаптированная основная образовательная программа разработана на основе </a:t>
            </a:r>
            <a:r>
              <a:rPr lang="ru-RU" dirty="0" smtClean="0"/>
              <a:t>Федерального государственного образовательного стандарта дошкольного образования (ФГОС ДО) (Приказ </a:t>
            </a:r>
            <a:r>
              <a:rPr lang="ru-RU" dirty="0" err="1" smtClean="0"/>
              <a:t>МОиН</a:t>
            </a:r>
            <a:r>
              <a:rPr lang="ru-RU" dirty="0" smtClean="0"/>
              <a:t> РФ № 1155 от </a:t>
            </a:r>
            <a:r>
              <a:rPr lang="ru-RU" dirty="0" smtClean="0"/>
              <a:t>   </a:t>
            </a:r>
            <a:r>
              <a:rPr lang="ru-RU" dirty="0" smtClean="0"/>
              <a:t>17 октября 2013г) и с учётом примерной </a:t>
            </a:r>
            <a:r>
              <a:rPr lang="ru-RU" dirty="0" smtClean="0"/>
              <a:t>адаптированная </a:t>
            </a:r>
            <a:r>
              <a:rPr lang="ru-RU" dirty="0"/>
              <a:t>основная образовательная программа дошкольного образования детей с задержкой психического развития</a:t>
            </a:r>
            <a:r>
              <a:rPr lang="ru-RU" dirty="0" smtClean="0"/>
              <a:t>»; Часть</a:t>
            </a:r>
            <a:r>
              <a:rPr lang="ru-RU" dirty="0"/>
              <a:t>, формируемая участниками образовательных отношений составлена с </a:t>
            </a:r>
            <a:r>
              <a:rPr lang="ru-RU" b="1" dirty="0"/>
              <a:t>использованием комплексной образовательной программы для детей с тяжелыми нарушениями речи (общим недоразвитием речи) с 3 до 7лет»/ под ред. Н. </a:t>
            </a:r>
            <a:r>
              <a:rPr lang="ru-RU" b="1" dirty="0" err="1"/>
              <a:t>В.Нищевой</a:t>
            </a:r>
            <a:r>
              <a:rPr lang="ru-RU" b="1" dirty="0"/>
              <a:t>.;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образовательной</a:t>
            </a:r>
            <a:r>
              <a:rPr lang="ru-RU" sz="3200" b="1" dirty="0" smtClean="0">
                <a:solidFill>
                  <a:schemeClr val="tx2"/>
                </a:solidFill>
                <a:latin typeface="Georgia" pitchFamily="18" charset="0"/>
                <a:ea typeface="Bodoni MT"/>
              </a:rPr>
              <a:t> программы:</a:t>
            </a:r>
            <a:endParaRPr lang="ru-RU" sz="32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29058" y="1942076"/>
            <a:ext cx="450059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b="1" dirty="0"/>
              <a:t>Целью</a:t>
            </a:r>
            <a:r>
              <a:rPr lang="ru-RU" dirty="0"/>
              <a:t> Программы является </a:t>
            </a:r>
            <a:r>
              <a:rPr lang="ru-RU" dirty="0" smtClean="0"/>
              <a:t>обеспечение </a:t>
            </a:r>
            <a:r>
              <a:rPr lang="ru-RU" dirty="0"/>
              <a:t>условий для дошкольного образования детей с задержкой психического </a:t>
            </a:r>
            <a:r>
              <a:rPr lang="ru-RU" dirty="0" smtClean="0"/>
              <a:t>развития, их </a:t>
            </a:r>
            <a:r>
              <a:rPr lang="ru-RU" dirty="0"/>
              <a:t>позитивной социализации, </a:t>
            </a:r>
            <a:r>
              <a:rPr lang="ru-RU" dirty="0" smtClean="0"/>
              <a:t> </a:t>
            </a:r>
            <a:r>
              <a:rPr lang="ru-RU" dirty="0"/>
              <a:t>интеллектуального, социально- личностного, художественно-эстетического и физического развития на основе сотрудничества со взрослыми и сверстниками в соответствующих возрасту видах </a:t>
            </a:r>
            <a:r>
              <a:rPr lang="ru-RU" dirty="0" smtClean="0"/>
              <a:t>деятельности,  </a:t>
            </a:r>
            <a:endParaRPr lang="ru-RU" dirty="0"/>
          </a:p>
          <a:p>
            <a:r>
              <a:rPr lang="ru-RU" dirty="0" smtClean="0"/>
              <a:t>  </a:t>
            </a:r>
            <a:r>
              <a:rPr lang="ru-RU" dirty="0"/>
              <a:t>с учетом их индивидуально-типологических особенностей и особых образовательных потребностей.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143116"/>
            <a:ext cx="3041914" cy="22814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ru-RU" b="1" dirty="0" smtClean="0"/>
              <a:t>Задачи программы: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214346" y="1214422"/>
            <a:ext cx="8501122" cy="537381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создание благоприятных условий для всестороннего развития и образования детей с ЗПР в соответствии с их возрастными, индивидуально-типологическими особенностями и особыми образовательными потребностями; амплификации образовательных воздействий;</a:t>
            </a:r>
          </a:p>
          <a:p>
            <a:r>
              <a:rPr lang="ru-RU" dirty="0"/>
              <a:t> - создание оптимальных условий для охраны и укрепления физического и психического здоровья детей с ЗПР; </a:t>
            </a:r>
          </a:p>
          <a:p>
            <a:r>
              <a:rPr lang="ru-RU" dirty="0"/>
              <a:t>- обеспечение психолого-педагогических условий для развития способностей и личностного потенциала каждого ребенка как субъекта отношений с другими детьми, взрослыми и окружающим миром; - целенаправленное комплексное психолого-педагогическое сопровождение ребенка с ЗПР и квалифицированная коррекция недостатков в развитии; </a:t>
            </a:r>
          </a:p>
          <a:p>
            <a:r>
              <a:rPr lang="ru-RU" dirty="0"/>
              <a:t>- выстраивание индивидуального коррекционно-образовательного маршрута на основе изучения особенностей развития ребенка, его потенциальных возможностей и способностей;</a:t>
            </a:r>
          </a:p>
          <a:p>
            <a:r>
              <a:rPr lang="ru-RU" dirty="0"/>
              <a:t> - подготовка детей с ЗПР к следующей ступени обучения с учетом целевых ориентиров; - взаимодействие с семьей для обеспечения полноценного развития детей с ЗПР; оказание консультативной и методической помощи родителям в вопросах коррекционно-развивающего обучения и воспитания детей с ЗПР; </a:t>
            </a:r>
          </a:p>
          <a:p>
            <a:r>
              <a:rPr lang="ru-RU" dirty="0"/>
              <a:t>- обеспечение необходимых санитарно-гигиенических условий, проектирование специальной предметно-пространственной развивающей среды, создание атмосферы психологического комфорта.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14290"/>
            <a:ext cx="7643866" cy="12335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соответствии с требованиями ФГОС ДО программа состоит из двух частей: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714488"/>
            <a:ext cx="7643866" cy="15001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Обязательная часть ( объем не менее 60% от её общего объёма)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3714752"/>
            <a:ext cx="4014790" cy="27717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Часть, формируемая участниками образовательных отношений – не более 40%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572000" y="1447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048000" y="32766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29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460100"/>
            <a:ext cx="1928826" cy="1928826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</a:rPr>
              <a:t>Образовательная программа ДОО </a:t>
            </a:r>
            <a:br>
              <a:rPr lang="ru-RU" altLang="ru-RU" sz="2800" b="1" dirty="0" smtClean="0">
                <a:solidFill>
                  <a:srgbClr val="002060"/>
                </a:solidFill>
              </a:rPr>
            </a:br>
            <a:r>
              <a:rPr lang="ru-RU" altLang="ru-RU" sz="2800" b="1" dirty="0" smtClean="0">
                <a:solidFill>
                  <a:srgbClr val="002060"/>
                </a:solidFill>
              </a:rPr>
              <a:t>включает три основных раздела: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539630" y="1668469"/>
            <a:ext cx="979006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857224" y="250030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1500166" y="2708920"/>
            <a:ext cx="6384202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ЦЕЛЕВОЙ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213129" y="1668468"/>
            <a:ext cx="1080120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785786" y="392906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810597" y="5373216"/>
            <a:ext cx="7337675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575673" y="4159150"/>
            <a:ext cx="62730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СОДЕРЖАТЕЛЬНЫЙ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651873" y="5451036"/>
            <a:ext cx="61206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ОРГАНИЗАЦИОННЫЙ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pPr algn="ctr"/>
            <a:r>
              <a:rPr lang="ru-RU" b="1" dirty="0" smtClean="0"/>
              <a:t>Содержание целевого раздела: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357298"/>
            <a:ext cx="7500990" cy="5214974"/>
          </a:xfrm>
        </p:spPr>
        <p:txBody>
          <a:bodyPr/>
          <a:lstStyle/>
          <a:p>
            <a:pPr algn="just"/>
            <a:r>
              <a:rPr lang="ru-RU" b="1" dirty="0" smtClean="0"/>
              <a:t>Целевой раздел </a:t>
            </a:r>
            <a:r>
              <a:rPr lang="ru-RU" dirty="0" smtClean="0"/>
              <a:t>включает в себя: пояснительную записку, цели и задачи программы, принципы и подходы к её формированию, характеристики особенностей развития детей, а также планируемые результаты освоения программы. 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ребёнка на этапе завершения уровня дошкольного образования.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/>
              <a:t/>
            </a:r>
            <a:br>
              <a:rPr lang="ru-RU" sz="3200" b="1" i="1" dirty="0"/>
            </a:br>
            <a:r>
              <a:rPr lang="ru-RU" sz="2200" b="1" i="1" dirty="0" smtClean="0"/>
              <a:t>Целевые </a:t>
            </a:r>
            <a:r>
              <a:rPr lang="ru-RU" sz="2200" b="1" i="1" dirty="0"/>
              <a:t>ориентиры </a:t>
            </a:r>
            <a:br>
              <a:rPr lang="ru-RU" sz="2200" b="1" i="1" dirty="0"/>
            </a:br>
            <a:r>
              <a:rPr lang="ru-RU" sz="2200" b="1" i="1" dirty="0"/>
              <a:t>на этапе завершения дошкольного образования:</a:t>
            </a:r>
            <a:r>
              <a:rPr lang="ru-RU" sz="2200" dirty="0"/>
              <a:t/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81416" cy="5205192"/>
          </a:xfrm>
        </p:spPr>
        <p:txBody>
          <a:bodyPr>
            <a:noAutofit/>
          </a:bodyPr>
          <a:lstStyle/>
          <a:p>
            <a:r>
              <a:rPr lang="ru-RU" sz="1600" b="1" dirty="0"/>
              <a:t>Социально-коммуникативное развитие. </a:t>
            </a:r>
            <a:endParaRPr lang="ru-RU" sz="1600" dirty="0"/>
          </a:p>
          <a:p>
            <a:r>
              <a:rPr lang="ru-RU" sz="1600" dirty="0"/>
              <a:t>- осваивает </a:t>
            </a:r>
            <a:r>
              <a:rPr lang="ru-RU" sz="1600" dirty="0" err="1"/>
              <a:t>внеситуативно</a:t>
            </a:r>
            <a:r>
              <a:rPr lang="ru-RU" sz="1600" dirty="0"/>
              <a:t>-познавательную форму общения со взрослыми и проявляет готовность к </a:t>
            </a:r>
            <a:r>
              <a:rPr lang="ru-RU" sz="1600" dirty="0" err="1"/>
              <a:t>внеситуативно</a:t>
            </a:r>
            <a:r>
              <a:rPr lang="ru-RU" sz="1600" dirty="0"/>
              <a:t>-личностному общению; </a:t>
            </a:r>
          </a:p>
          <a:p>
            <a:r>
              <a:rPr lang="ru-RU" sz="1600" dirty="0"/>
              <a:t>- проявляет готовность и способность к общению со сверстниками; способен к адекватным межличностным отношениям; проявляет инициативу и самостоятельность в игре и общении; способен выбирать себе род занятий, участников по совместной деятельности; </a:t>
            </a:r>
          </a:p>
          <a:p>
            <a:r>
              <a:rPr lang="ru-RU" sz="1600" dirty="0"/>
              <a:t>- демонстрирует достаточный уровень игровой деятельности: способен к созданию замысла и развитию сюжета, к действиям в рамках роли, к ролевому взаимодействию, к коллективной игре; появляется способность </a:t>
            </a:r>
            <a:r>
              <a:rPr lang="ru-RU" sz="1600" dirty="0" err="1"/>
              <a:t>кдецентрации</a:t>
            </a:r>
            <a:r>
              <a:rPr lang="ru-RU" sz="1600" dirty="0"/>
              <a:t>;</a:t>
            </a:r>
          </a:p>
          <a:p>
            <a:r>
              <a:rPr lang="ru-RU" sz="1600" dirty="0"/>
              <a:t> - оптимизировано состояние эмоциональной сферы, снижается выраженность </a:t>
            </a:r>
            <a:r>
              <a:rPr lang="ru-RU" sz="1600" dirty="0" err="1"/>
              <a:t>дезадаптивных</a:t>
            </a:r>
            <a:r>
              <a:rPr lang="ru-RU" sz="1600" dirty="0"/>
              <a:t> форм поведения; способен учитывать интересы и чувства других, сопереживать неудачам и радоваться успехам других, адекватно проявляет свои чувства; старается конструктивно разрешать конфликты; оценивает поступки других людей, литературных и персонажей мультфильмов; </a:t>
            </a:r>
          </a:p>
          <a:p>
            <a:r>
              <a:rPr lang="ru-RU" sz="1600" dirty="0"/>
              <a:t>- способен подчиняться правилам и социальным нормам во взаимоотношениях со взрослыми и сверстниками, может </a:t>
            </a:r>
            <a:r>
              <a:rPr lang="ru-RU" sz="1600" dirty="0" err="1"/>
              <a:t>соблюдатьправила</a:t>
            </a:r>
            <a:r>
              <a:rPr lang="ru-RU" sz="1600" dirty="0"/>
              <a:t> безопасного поведения и личной гигиены;</a:t>
            </a:r>
          </a:p>
          <a:p>
            <a:r>
              <a:rPr lang="ru-RU" sz="1600" dirty="0"/>
              <a:t> - проявляет способность к волевым усилиям; совершенствуется регуляция и контроль деятельности; произвольная регуляция поведения; </a:t>
            </a:r>
          </a:p>
          <a:p>
            <a:r>
              <a:rPr lang="ru-RU" sz="1600" dirty="0"/>
              <a:t>- обладает начальными знаниями о себе и социальном мире, в котором он живет; </a:t>
            </a:r>
          </a:p>
          <a:p>
            <a:r>
              <a:rPr lang="ru-RU" sz="1600" dirty="0"/>
              <a:t>- овладевает основными культурными способами деятельности;</a:t>
            </a:r>
          </a:p>
          <a:p>
            <a:r>
              <a:rPr lang="ru-RU" sz="1600" dirty="0"/>
              <a:t> - обладает установкой положительного отношения к миру, к разным видам труда, другим людям и самому себе, обладает чувством собственного достоинства; </a:t>
            </a:r>
          </a:p>
          <a:p>
            <a:r>
              <a:rPr lang="ru-RU" sz="1600" dirty="0"/>
              <a:t>- стремится к самостоятельности, проявляет относительную независимость от взрослого; </a:t>
            </a:r>
          </a:p>
          <a:p>
            <a:r>
              <a:rPr lang="ru-RU" sz="1600" dirty="0"/>
              <a:t>- проявляет интерес к обучению в школе, готовится стать учеником. </a:t>
            </a:r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426446"/>
      </p:ext>
    </p:extLst>
  </p:cSld>
  <p:clrMapOvr>
    <a:masterClrMapping/>
  </p:clrMapOvr>
  <p:transition spd="med"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691</TotalTime>
  <Words>1637</Words>
  <Application>Microsoft Office PowerPoint</Application>
  <PresentationFormat>Экран (4:3)</PresentationFormat>
  <Paragraphs>140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Bodoni MT</vt:lpstr>
      <vt:lpstr>Calibri</vt:lpstr>
      <vt:lpstr>Century Schoolbook</vt:lpstr>
      <vt:lpstr>Georgia</vt:lpstr>
      <vt:lpstr>Times New Roman</vt:lpstr>
      <vt:lpstr>Wingdings</vt:lpstr>
      <vt:lpstr>Wingdings 2</vt:lpstr>
      <vt:lpstr>Эркер</vt:lpstr>
      <vt:lpstr>   Краткая презентация адаптированной образовательной программы дошкольного образования детей с задержкой психического развития Гатчина  2021 </vt:lpstr>
      <vt:lpstr>Адаптированная образовательная программа дошкольного образования для детей с задержкой психического развития Срок реализации:  2 года Ориентирована на детей в возрасте от 5 до 7 лет. </vt:lpstr>
      <vt:lpstr> </vt:lpstr>
      <vt:lpstr>Цель образовательной программы:</vt:lpstr>
      <vt:lpstr>Задачи программы:</vt:lpstr>
      <vt:lpstr>  </vt:lpstr>
      <vt:lpstr>Образовательная программа ДОО  включает три основных раздела:</vt:lpstr>
      <vt:lpstr>Содержание целевого раздела:</vt:lpstr>
      <vt:lpstr>  Целевые ориентиры  на этапе завершения дошкольного образования: </vt:lpstr>
      <vt:lpstr>Целевые ориентиры  на этапе завершения дошкольного образования: </vt:lpstr>
      <vt:lpstr>Целевые ориентиры  на этапе завершения дошкольного образования: </vt:lpstr>
      <vt:lpstr>Целевые ориентиры  на этапе завершения дошкольного образования: </vt:lpstr>
      <vt:lpstr>Презентация PowerPoint</vt:lpstr>
      <vt:lpstr>Содержательный раздел:</vt:lpstr>
      <vt:lpstr>Образовательные области, обеспечивающие разностороннее развитие детей по ФГОС ДО:</vt:lpstr>
      <vt:lpstr>Направления взаимодействия с семьями воспитанников</vt:lpstr>
      <vt:lpstr>Цель взаимодействия с семьей –</vt:lpstr>
      <vt:lpstr>Содержание  организационного раздела:</vt:lpstr>
      <vt:lpstr>Контактная информация:</vt:lpstr>
      <vt:lpstr>Спасибо за внимание!     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МАЛЫШОК ООП ДОО</dc:title>
  <dc:creator>Оксана Миляхова</dc:creator>
  <cp:lastModifiedBy>Настя</cp:lastModifiedBy>
  <cp:revision>135</cp:revision>
  <dcterms:created xsi:type="dcterms:W3CDTF">2013-12-24T12:41:12Z</dcterms:created>
  <dcterms:modified xsi:type="dcterms:W3CDTF">2022-07-19T20:53:52Z</dcterms:modified>
</cp:coreProperties>
</file>