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7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E63692-4EE5-1AAE-EC9E-DE2EFB5AB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449A95-5273-6C34-BA08-984581736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F19C6E-C727-022C-A3E2-3091F72A8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CEDC-CA53-4778-A806-1BEC41A4D32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44FEAD-B0D7-6A8C-FF10-A8E8B0CD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A4C3AA-A3C5-1237-0963-49AE6C516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EA7-DC48-42BC-BB41-AD05185BC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80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29913-962D-8416-DE47-B5965D200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3DBDAE-204A-0A2A-2F8E-6054B00C3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6E8336-F50D-13E9-EFB5-5BDA2AD42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CEDC-CA53-4778-A806-1BEC41A4D32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CFAEA0-3B72-B4FD-182A-31914F97E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6C6583-834E-AEB1-4AF0-D99337ED0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EA7-DC48-42BC-BB41-AD05185BC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43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964F9F-E2E6-F4CD-05B5-62DE8F588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90B84A-A95E-996E-6C07-BC42ED8A8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F88B5F-B7DC-B109-562B-6C3870109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CEDC-CA53-4778-A806-1BEC41A4D32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4A3434-1E8F-7352-8437-53852DC23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D46CD5-0B20-D19D-C79F-BFB3D04EC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EA7-DC48-42BC-BB41-AD05185BC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784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BB64C-4BA7-F2AA-1A87-89BF67AF9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A810F5-A8D0-591F-7193-AEB09A83F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9E450C-1400-F9DC-2F17-65006D4BA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CEDC-CA53-4778-A806-1BEC41A4D32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E9F7D9-D3B1-E7D0-34EC-B4AAF3477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D7AB00-B10B-4B34-7FF5-9CB48D248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EA7-DC48-42BC-BB41-AD05185BC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70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4416A-F4D1-CF4A-6238-0F8EFBBB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E7E2-1F62-7B79-6361-AAD26F474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557A92-1B59-8991-A2F4-EBA461B3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CEDC-CA53-4778-A806-1BEC41A4D32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F7AF75-C141-7A59-89BB-917D9178C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7A6417-DD84-AEBC-F880-00CD05098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EA7-DC48-42BC-BB41-AD05185BC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63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1EED7D-C467-364A-BA0E-152143577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B757A2-B9CD-B019-B840-630781D4F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8ECEB8-1197-153E-EF40-E177775F9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BE50E3-DED5-1829-0000-F9D91A99D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CEDC-CA53-4778-A806-1BEC41A4D32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63F3AD-9B05-D2EF-4002-15DDC533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C688BD-57C5-DEBE-F153-5A003AED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EA7-DC48-42BC-BB41-AD05185BC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90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D7FB6D-6BC5-4C88-C754-818E682B5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64878C-F8F0-1745-9496-9C6129909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F202C4-D8D2-9578-C16D-EBBFF29DC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CD94A5-E724-D638-B076-AEEDCB1A2D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AA2F146-8B91-3EB8-AFAD-A985C939E8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54D6230-8234-47BD-0424-52698D03B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CEDC-CA53-4778-A806-1BEC41A4D32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D11EB9-8069-D3C0-4E2F-4E83F691D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7F03C5-3039-21F2-454F-99D62EF07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EA7-DC48-42BC-BB41-AD05185BC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31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8AB8C-5051-A708-1FD9-2D32A66CC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BC7619-AB46-3B50-D63B-E313B25F9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CEDC-CA53-4778-A806-1BEC41A4D32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731F43-1593-5B3B-D15F-AC01B9F9A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C09A24-07E9-75EB-8B63-51A192C04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EA7-DC48-42BC-BB41-AD05185BC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09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DB06A5-B3C3-CAA0-5CD1-607F3EF49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CEDC-CA53-4778-A806-1BEC41A4D32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DF69731-9299-47E7-802C-8E1577538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8F3D64-72D1-08E8-7EEE-F64383C8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EA7-DC48-42BC-BB41-AD05185BC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39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E307D1-37F8-37AC-4BAA-31A0BBD1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30F419-1A3E-CFC9-D08D-3BB876F79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337E78-15C9-8EB8-1165-302EB1B2B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FFB128-676E-4A63-0982-1BFAD9080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CEDC-CA53-4778-A806-1BEC41A4D32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AEB193-8D46-F64C-4F88-ACF8660CC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E8C476-E8BF-FB76-46F9-4474AA7C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EA7-DC48-42BC-BB41-AD05185BC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12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6A4DD-2DD3-D6EF-BCEE-92A837C0F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62FEBD5-6B51-D7BE-9214-DDFDF8E982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BAB089-B22B-54A5-8D76-36A048B31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782953-6569-641D-0F66-269A616B0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CEDC-CA53-4778-A806-1BEC41A4D32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B6E8F4-2DD8-1A7E-2724-83F39A43F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8812A2-9CD2-2F66-C104-E0B424A3A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EA7-DC48-42BC-BB41-AD05185BC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16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B47C9-3C5D-D7F6-0EC3-8DEFAFDD7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C1B7F7-EAD4-4090-D028-86C1601E0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E20516-693C-7594-E629-84FD3FA6F2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3CEDC-CA53-4778-A806-1BEC41A4D32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0C4BB6-2C1A-C8FE-44D0-800B01DE1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BC6530-F834-A93D-7956-4537C537F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CEEA7-DC48-42BC-BB41-AD05185BC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45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19B121-2ED5-DF46-6DE4-1470C231D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BA3CA4-8CE6-B983-A2D0-F4F3FA27F120}"/>
              </a:ext>
            </a:extLst>
          </p:cNvPr>
          <p:cNvSpPr txBox="1"/>
          <p:nvPr/>
        </p:nvSpPr>
        <p:spPr>
          <a:xfrm>
            <a:off x="2500009" y="2908570"/>
            <a:ext cx="697473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ПРЕЗЕНТАЦИЯ АДАПТИРОВАННОЙ ОБРАЗОВАТЕЛЬНОЙ</a:t>
            </a: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ДОШКОЛЬНОГО ОБРАЗОВАНИЯ </a:t>
            </a: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 С  ТНР</a:t>
            </a: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 28 КОМБИНИРОВАННОГО ВИДА»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ЛАМПОВО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2023 г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3308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5049A6-1311-BCF7-2F5E-8FC641212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FC63C5-BB68-8196-87D9-0AFAAAD1F43B}"/>
              </a:ext>
            </a:extLst>
          </p:cNvPr>
          <p:cNvSpPr txBox="1"/>
          <p:nvPr/>
        </p:nvSpPr>
        <p:spPr>
          <a:xfrm>
            <a:off x="389106" y="233464"/>
            <a:ext cx="299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58763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783B42-44B9-D264-775C-398D2CAB2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4805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8BBDD7-260D-69FA-A72C-1D6719A0B909}"/>
              </a:ext>
            </a:extLst>
          </p:cNvPr>
          <p:cNvSpPr txBox="1"/>
          <p:nvPr/>
        </p:nvSpPr>
        <p:spPr>
          <a:xfrm>
            <a:off x="2665379" y="3015574"/>
            <a:ext cx="6916366" cy="4749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marR="394335" algn="ctr">
              <a:lnSpc>
                <a:spcPct val="97000"/>
              </a:lnSpc>
              <a:spcBef>
                <a:spcPts val="5"/>
              </a:spcBef>
            </a:pPr>
            <a:r>
              <a:rPr lang="ru-RU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АДАПТИРОВАННАЯ ОБРАЗОВАТЕЛЬНАЯ ПРОГРАММА ДОШКОЛЬНОГО ОБРАЗОВАНИЯ</a:t>
            </a:r>
          </a:p>
          <a:p>
            <a:pPr marL="269875" marR="394335" algn="ctr">
              <a:lnSpc>
                <a:spcPct val="97000"/>
              </a:lnSpc>
              <a:spcBef>
                <a:spcPts val="5"/>
              </a:spcBef>
            </a:pPr>
            <a:r>
              <a:rPr lang="ru-RU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ДЕТЕЙ С ТЯЖЁЛЫМИ НАРУШЕНИЯМИ РЕЧИ</a:t>
            </a:r>
          </a:p>
          <a:p>
            <a:pPr marL="269875" marR="394335" algn="ctr">
              <a:lnSpc>
                <a:spcPct val="97000"/>
              </a:lnSpc>
              <a:spcBef>
                <a:spcPts val="5"/>
              </a:spcBef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МБДОУ </a:t>
            </a:r>
            <a:r>
              <a:rPr lang="ru-RU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«ДЕТСКИЙ САД № 28 КОМБИНИРОВАННОГО ВИДА»</a:t>
            </a:r>
          </a:p>
          <a:p>
            <a:pPr marL="269875" marR="394335" algn="just">
              <a:lnSpc>
                <a:spcPct val="97000"/>
              </a:lnSpc>
              <a:spcBef>
                <a:spcPts val="5"/>
              </a:spcBef>
            </a:pP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Разработана в соответствии с Федеральной адаптированной образовательной программой дошкольного образования для обучающихся с ограниченными возможностями здоровья, утвержденной приказом Министерства просвещения Российской Федерации от 24 ноября 2022 года № 1022 и Федеральным государственным образовательным стандартом дошкольного образования, утвержденный приказом Министерства образования и науки Российской Федерации от 14 ноября 2013 г. N 1155 (зарегистрирован Министерством юстиции Российской Федерации 14 ноября 2013 г., регистрационный N 30384), с изменениями, внесенным приказом Министерства просвещения Российской Федерации от 21 января 2019 г. N 31 (зарегистрирован Министерством юстиции Российской Федерации 13 февраля 2019 г., регистрационный N 53776).</a:t>
            </a:r>
          </a:p>
          <a:p>
            <a:pPr marL="269875" marR="394335" algn="ctr">
              <a:lnSpc>
                <a:spcPct val="97000"/>
              </a:lnSpc>
              <a:spcBef>
                <a:spcPts val="5"/>
              </a:spcBef>
            </a:pPr>
            <a:endParaRPr lang="ru-RU" sz="16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9875" marR="394335" algn="ctr">
              <a:lnSpc>
                <a:spcPct val="97000"/>
              </a:lnSpc>
              <a:spcBef>
                <a:spcPts val="5"/>
              </a:spcBef>
            </a:pPr>
            <a:endParaRPr lang="ru-RU" sz="16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43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1787D1-8492-26A2-1507-7C6CF9450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A35B74-24FA-C216-F779-9360318DE89B}"/>
              </a:ext>
            </a:extLst>
          </p:cNvPr>
          <p:cNvSpPr txBox="1"/>
          <p:nvPr/>
        </p:nvSpPr>
        <p:spPr>
          <a:xfrm>
            <a:off x="982494" y="904672"/>
            <a:ext cx="1085606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ВОЗРАСТНЫЕ И ИНЫЕ КАТЕГОРИИ ДЕТЕЙ, НА КОТОРЫХ ОРИЕНТИРОВАНА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По Адаптированной о</a:t>
            </a:r>
            <a:r>
              <a:rPr kumimoji="0" 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бразовательной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программе дошкольного образования для детей с ТНР МБДОУ «Детский сад № 28 комбинированного вида»  обучаются воспитанники в возрасте </a:t>
            </a:r>
            <a:r>
              <a:rPr kumimoji="0" lang="ru-RU" sz="20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5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 7 (8) лет. Программа носит </a:t>
            </a:r>
            <a:r>
              <a:rPr kumimoji="0" 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коррекционно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развивающий характер, адаптирована для обучения воспитанников с тяжёлыми нарушениями речи с учётом особенностей их психофизического развития,  индивидуальных возможностей и обеспечивает коррекцию нарушений.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В Программе на первый план выдвигается развивающая функция образования, обеспечивающая становление личности ребёнка и ориентирующая педагога на его индивидуальные особенности.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646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FF509E-0083-B29F-960A-54E497C18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B4FEB4-5A7B-572E-93C9-337DDA58F023}"/>
              </a:ext>
            </a:extLst>
          </p:cNvPr>
          <p:cNvSpPr txBox="1"/>
          <p:nvPr/>
        </p:nvSpPr>
        <p:spPr>
          <a:xfrm>
            <a:off x="1896895" y="204281"/>
            <a:ext cx="7704306" cy="423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660" marR="78740" indent="313690" algn="just">
              <a:spcBef>
                <a:spcPts val="180"/>
              </a:spcBef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660" marR="78740" indent="313690" algn="just">
              <a:spcBef>
                <a:spcPts val="180"/>
              </a:spcBef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660" marR="78740" indent="313690" algn="just">
              <a:spcBef>
                <a:spcPts val="180"/>
              </a:spcBef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660" marR="78740" indent="313690" algn="just">
              <a:spcBef>
                <a:spcPts val="180"/>
              </a:spcBef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660" marR="78740" indent="313690" algn="just">
              <a:spcBef>
                <a:spcPts val="180"/>
              </a:spcBef>
            </a:pP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660" marR="78740" indent="313690" algn="just">
              <a:spcBef>
                <a:spcPts val="180"/>
              </a:spcBef>
            </a:pP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660" marR="78740" indent="313690" algn="just">
              <a:spcBef>
                <a:spcPts val="180"/>
              </a:spcBef>
            </a:pP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660" marR="78740" indent="313690" algn="just">
              <a:spcBef>
                <a:spcPts val="180"/>
              </a:spcBef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ПРОГРАММЫ: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условий для дошкольного образования, определяемых общими и особыми потребностями обучающихся с тяжелыми нарушениями речи, индивидуальными особенностями его развития и состояния здоровья, предусматривающих полное взаимодействие и преемственность всех участников образовательных отношений.</a:t>
            </a:r>
          </a:p>
          <a:p>
            <a:pPr marL="73660" marR="78740" indent="313690" algn="just">
              <a:spcBef>
                <a:spcPts val="180"/>
              </a:spcBef>
            </a:pPr>
            <a:endParaRPr lang="ru-RU" sz="1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875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A08BB7-4FA6-7C7D-056C-0C09DD193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032662-4B93-2F52-EA34-503384B272DF}"/>
              </a:ext>
            </a:extLst>
          </p:cNvPr>
          <p:cNvSpPr txBox="1"/>
          <p:nvPr/>
        </p:nvSpPr>
        <p:spPr>
          <a:xfrm>
            <a:off x="690664" y="389106"/>
            <a:ext cx="9610927" cy="5950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8465" indent="344170" algn="just">
              <a:lnSpc>
                <a:spcPts val="1375"/>
              </a:lnSpc>
              <a:spcBef>
                <a:spcPts val="180"/>
              </a:spcBef>
            </a:pPr>
            <a:r>
              <a:rPr lang="ru-RU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ПРОГРАММЫ:</a:t>
            </a:r>
          </a:p>
          <a:p>
            <a:pPr marL="418465" indent="344170" algn="just">
              <a:lnSpc>
                <a:spcPts val="1375"/>
              </a:lnSpc>
              <a:spcBef>
                <a:spcPts val="180"/>
              </a:spcBef>
            </a:pPr>
            <a:endParaRPr lang="ru-RU" sz="1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04215" indent="-285750" algn="just">
              <a:lnSpc>
                <a:spcPts val="1375"/>
              </a:lnSpc>
              <a:spcBef>
                <a:spcPts val="180"/>
              </a:spcBef>
              <a:buFontTx/>
              <a:buChar char="-"/>
            </a:pP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</a:t>
            </a:r>
            <a:r>
              <a:rPr lang="ru-RU" sz="1600" b="1" spc="-2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содержания</a:t>
            </a:r>
            <a:r>
              <a:rPr lang="ru-RU" sz="1600" b="1" spc="-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АОП</a:t>
            </a:r>
            <a:r>
              <a:rPr lang="ru-RU" sz="1600" b="1" spc="-2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2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ДО;</a:t>
            </a:r>
          </a:p>
          <a:p>
            <a:pPr marL="704215" indent="-285750" algn="just">
              <a:lnSpc>
                <a:spcPts val="1375"/>
              </a:lnSpc>
              <a:spcBef>
                <a:spcPts val="180"/>
              </a:spcBef>
              <a:buFontTx/>
              <a:buChar char="-"/>
            </a:pP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коррекция</a:t>
            </a:r>
            <a:r>
              <a:rPr lang="ru-RU" sz="1600" b="1" spc="-3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недостатков</a:t>
            </a:r>
            <a:r>
              <a:rPr lang="ru-RU" sz="1600" b="1" spc="-3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психофизического</a:t>
            </a:r>
            <a:r>
              <a:rPr lang="ru-RU" sz="1600" b="1" spc="-1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</a:t>
            </a:r>
            <a:r>
              <a:rPr lang="ru-RU" sz="1600" b="1" spc="-4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обучающихся</a:t>
            </a:r>
            <a:r>
              <a:rPr lang="ru-RU" sz="1600" b="1" spc="-3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600" b="1" spc="-2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2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ОВЗ;</a:t>
            </a:r>
          </a:p>
          <a:p>
            <a:pPr marL="704215" indent="-285750" algn="just">
              <a:lnSpc>
                <a:spcPts val="1375"/>
              </a:lnSpc>
              <a:spcBef>
                <a:spcPts val="180"/>
              </a:spcBef>
              <a:buFontTx/>
              <a:buChar char="-"/>
            </a:pP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охрана укрепление физического и психического здоровья обучающихся , в том числе их эмоционального благополучия;</a:t>
            </a:r>
          </a:p>
          <a:p>
            <a:pPr marL="73660" marR="80645" indent="344170" algn="just">
              <a:spcBef>
                <a:spcPts val="15"/>
              </a:spcBef>
            </a:pP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обеспечение равных возможностей для полноценного развития ребенка в период дошкольного</a:t>
            </a:r>
            <a:r>
              <a:rPr lang="ru-RU" sz="1600" b="1" spc="-1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</a:t>
            </a:r>
            <a:r>
              <a:rPr lang="ru-RU" sz="1600" b="1" spc="-1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независимо</a:t>
            </a:r>
            <a:r>
              <a:rPr lang="ru-RU" sz="1600" b="1" spc="-1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ru-RU" sz="1600" b="1" spc="-1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места</a:t>
            </a:r>
            <a:r>
              <a:rPr lang="ru-RU" sz="1600" b="1" spc="-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проживания, пола, нации, языка, социального </a:t>
            </a:r>
            <a:r>
              <a:rPr lang="ru-RU" sz="1600" b="1" spc="-1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статуса;</a:t>
            </a:r>
            <a:endParaRPr lang="ru-RU" sz="16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660" marR="83820" indent="344170" algn="just"/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создание благоприятных условий развития в соответствии с их возрастными, психофизическими</a:t>
            </a:r>
            <a:r>
              <a:rPr lang="ru-RU" sz="1600" b="1" spc="-7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b="1" spc="-7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индивидуальными</a:t>
            </a:r>
            <a:r>
              <a:rPr lang="ru-RU" sz="1600" b="1" spc="-7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особенностями,</a:t>
            </a:r>
            <a:r>
              <a:rPr lang="ru-RU" sz="1600" b="1" spc="-7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</a:t>
            </a:r>
            <a:r>
              <a:rPr lang="ru-RU" sz="1600" b="1" spc="-7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способностей</a:t>
            </a:r>
            <a:r>
              <a:rPr lang="ru-RU" sz="1600" b="1" spc="-7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b="1" spc="-7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творческого потенциала каждого ребенка  как субъекта отношений с педагогическим работником, родителями (законными представителями), другими детьми;</a:t>
            </a:r>
          </a:p>
          <a:p>
            <a:pPr marL="73660" marR="79375" indent="344170" algn="just"/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объединение обучения и воспитания в целостный образовательный процесс на основе духовно-нравственных и социокультурных ценностей, принятых в обществе правил и норм поведения в интересах человека, семьи, общества;</a:t>
            </a:r>
          </a:p>
          <a:p>
            <a:pPr marL="73660" marR="84455" indent="344170" algn="just">
              <a:spcBef>
                <a:spcPts val="5"/>
              </a:spcBef>
            </a:pP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формирование</a:t>
            </a:r>
            <a:r>
              <a:rPr lang="ru-RU" sz="1600" b="1" spc="-6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общей</a:t>
            </a:r>
            <a:r>
              <a:rPr lang="ru-RU" sz="1600" b="1" spc="-1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культуры</a:t>
            </a:r>
            <a:r>
              <a:rPr lang="ru-RU" sz="1600" b="1" spc="-1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личности</a:t>
            </a:r>
            <a:r>
              <a:rPr lang="ru-RU" sz="1600" b="1" spc="-5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обучающихся,</a:t>
            </a:r>
            <a:r>
              <a:rPr lang="ru-RU" sz="1600" b="1" spc="-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</a:t>
            </a:r>
            <a:r>
              <a:rPr lang="ru-RU" sz="1600" b="1" spc="-4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ru-RU" sz="1600" b="1" spc="-4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формирование предпосылок учебной </a:t>
            </a:r>
            <a:r>
              <a:rPr lang="ru-RU" sz="1600" b="1" spc="-1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деятельности;</a:t>
            </a:r>
            <a:endParaRPr lang="ru-RU" sz="16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660" marR="83185" indent="344170" algn="just">
              <a:spcBef>
                <a:spcPts val="5"/>
              </a:spcBef>
            </a:pP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формирование социокультурной среды, соответствующей психофизическим и индивидуальным особенностям развития обучающихся ;</a:t>
            </a:r>
          </a:p>
          <a:p>
            <a:pPr marL="73660" marR="78105" indent="344170" algn="just"/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обеспечение психолого-педагогической поддержки родителей (законных представителей) и повышение их компетентности в вопросах развития, образования, реабилитации (</a:t>
            </a:r>
            <a:r>
              <a:rPr lang="ru-RU" sz="1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абилитации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охраны и укрепления здоровья обучающихся;</a:t>
            </a:r>
          </a:p>
          <a:p>
            <a:pPr marL="73660" marR="85090" indent="344170" algn="just">
              <a:lnSpc>
                <a:spcPct val="100000"/>
              </a:lnSpc>
            </a:pP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обеспечение преемственности целей, задач и содержания дошкольного и начального общего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872871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0D77C6-C3FA-4126-3672-ABCAC3C24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2"/>
            <a:ext cx="12192000" cy="68511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15508A-299C-9A64-0B82-7E72A4ABB282}"/>
              </a:ext>
            </a:extLst>
          </p:cNvPr>
          <p:cNvSpPr txBox="1"/>
          <p:nvPr/>
        </p:nvSpPr>
        <p:spPr>
          <a:xfrm>
            <a:off x="2431915" y="1147864"/>
            <a:ext cx="81128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ПРЕДЕЛЬНАЯ НАПОЛНЯЕМОСТЬ ГРУПП ОПРЕДЕЛЕНА  В СООТВЕТСТВИИ СНОРМАМИ САНПИН 2.4.3648-20, ИСХОДЯ ИЗ РАСЧЁТА ГРУПП ПО ПЛОЩАДИ.</a:t>
            </a:r>
          </a:p>
          <a:p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ПРЕБЫВАНИЯ ДЕТЕЙ В ГРУППАХ КОМПЕНСИРУЮЩЕЙ  НАПРАВЛЕННОСТИ - 10 ЧАСОВ (В РЕЖИМЕ ПОЛНОГО ДНЯ)</a:t>
            </a:r>
          </a:p>
          <a:p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 ГРУПП – С 8.00 – 18.00</a:t>
            </a:r>
          </a:p>
          <a:p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2  ГОДА.</a:t>
            </a:r>
          </a:p>
        </p:txBody>
      </p:sp>
    </p:spTree>
    <p:extLst>
      <p:ext uri="{BB962C8B-B14F-4D97-AF65-F5344CB8AC3E}">
        <p14:creationId xmlns:p14="http://schemas.microsoft.com/office/powerpoint/2010/main" val="3299513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3184F1-222A-534C-8025-89A13FEB6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4825"/>
            <a:ext cx="12191999" cy="22859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8F5148-8F11-A4E5-0B89-070519640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429000"/>
            <a:ext cx="1478604" cy="3429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A851F3-6034-C408-EC53-2A02BD2EC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059" y="3357663"/>
            <a:ext cx="1549941" cy="3429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A2EFD9-4C31-DAC5-F09E-AA0AE35C4615}"/>
              </a:ext>
            </a:extLst>
          </p:cNvPr>
          <p:cNvSpPr txBox="1"/>
          <p:nvPr/>
        </p:nvSpPr>
        <p:spPr>
          <a:xfrm>
            <a:off x="1896894" y="2412460"/>
            <a:ext cx="874516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ВАРИАТИВНАЯ ЧАСТЬ, ФОРМИРУЕМАЯ УЧАСТНИКАМИ ОБРАЗОВАТЕЛЬНЫХ ОТНОШЕНИЙ ВКЛЮЧАЕТ СЛЕДУЮЩИЕ ПАРЦИАЛЬНЫЕ ПРОГРАММЫ:</a:t>
            </a:r>
          </a:p>
          <a:p>
            <a:pPr marL="1075690" marR="491490" indent="450850" algn="just">
              <a:lnSpc>
                <a:spcPct val="115000"/>
              </a:lnSpc>
              <a:tabLst>
                <a:tab pos="1226185" algn="l"/>
              </a:tabLst>
            </a:pPr>
            <a:r>
              <a:rPr lang="ru-RU" sz="20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1.Программа «Приобщение детей к истокам русской народной культуры» под редакцией О. Л. Князевой, М. Д. </a:t>
            </a:r>
            <a:r>
              <a:rPr lang="ru-RU" sz="20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Маханевой</a:t>
            </a:r>
            <a:r>
              <a:rPr lang="ru-RU" sz="20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СПб: Детство - Пресс, 2010.</a:t>
            </a:r>
          </a:p>
          <a:p>
            <a:pPr marL="1075690" marR="491490" indent="450850" algn="just">
              <a:lnSpc>
                <a:spcPct val="115000"/>
              </a:lnSpc>
              <a:tabLst>
                <a:tab pos="1226185" algn="l"/>
              </a:tabLst>
            </a:pPr>
            <a:r>
              <a:rPr lang="ru-RU" sz="20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2.Программа музыкального воспитания детей дошкольного возраста «Ладушки» под редакцией И. А. Каплуновой и </a:t>
            </a:r>
            <a:r>
              <a:rPr lang="ru-RU" sz="20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М. </a:t>
            </a:r>
            <a:r>
              <a:rPr lang="ru-RU" sz="20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Новоскольцевой</a:t>
            </a:r>
            <a:endParaRPr lang="ru-RU" sz="2000" b="1" i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5690" marR="491490" indent="450850" algn="just">
              <a:lnSpc>
                <a:spcPct val="115000"/>
              </a:lnSpc>
              <a:tabLst>
                <a:tab pos="1226185" algn="l"/>
              </a:tabLst>
            </a:pPr>
            <a:r>
              <a:rPr lang="ru-RU" sz="20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3.Общеразвивающая программа, разработанная педагогами  МБДОУ «Детский сад № 28 комбинированного вида» </a:t>
            </a:r>
            <a:r>
              <a:rPr lang="ru-RU" sz="20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туристическо</a:t>
            </a:r>
            <a:r>
              <a:rPr lang="ru-RU" sz="20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краеведческой направленности «Моя деревня – ты капелька России»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066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0705F7-F6E7-7D51-716E-D61140BC1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21C4E6-88D6-E630-C47B-3BB26E3C3D2B}"/>
              </a:ext>
            </a:extLst>
          </p:cNvPr>
          <p:cNvSpPr txBox="1"/>
          <p:nvPr/>
        </p:nvSpPr>
        <p:spPr>
          <a:xfrm>
            <a:off x="1673157" y="379379"/>
            <a:ext cx="9202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ПЕДАГОГИЧЕСКОГО КОЛЛЕКТИВА С СЕМЬЯМИ ВОСПИТАННИКОВ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D3E09A-3A05-BC7D-DF4F-FEFF978B9961}"/>
              </a:ext>
            </a:extLst>
          </p:cNvPr>
          <p:cNvSpPr txBox="1"/>
          <p:nvPr/>
        </p:nvSpPr>
        <p:spPr>
          <a:xfrm>
            <a:off x="1099226" y="1274323"/>
            <a:ext cx="107490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Главными целями взаимодействия педагогического коллектива ДОО с семьями обучающихся дошкольного возраста являются: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-обеспечение психолого-педагогической поддержки семьи и повышение компетентности родителей (законных представителей) в вопросах образования, охраны и укрепления здоровья детей младенческого, раннего и дошкольного возрастов;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-обеспечение единства подходов к воспитанию и обучению детей в условиях ДОО и семьи; повышение воспитательного потенциала семьи.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этих целей должно осуществляться через решение основных задач: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	информирование родителей (законных представителей) и общественности относительно целей ДО, общих для всего образовательного пространства Российской Федерации, о мерах господдержки семьям, имеющим детей дошкольного возраста, а также об образовательной программе, реализуемой в ДОО;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	просвещение родителей (законных представителей), повышение их правовой, психолого-педагогической компетентности в вопросах охраны и укрепления здоровья, развития и образования детей;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	способствование развитию ответственного и осознанного родительства как базовой основы благополучия семьи;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	построение взаимодействия в форме сотрудничества и установления партнёрских отношений с родителями (законными представителями) детей младенческого, раннего и дошкольного возраста для решения образовательных задач;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	вовлечение родителей (законных представителей) в образовательный процесс.</a:t>
            </a:r>
          </a:p>
          <a:p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35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90BA93-1387-F7C9-9C8C-9C8D59833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72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41FAE7-E580-E857-07C3-573F1D6DB29A}"/>
              </a:ext>
            </a:extLst>
          </p:cNvPr>
          <p:cNvSpPr txBox="1"/>
          <p:nvPr/>
        </p:nvSpPr>
        <p:spPr>
          <a:xfrm>
            <a:off x="4834647" y="321013"/>
            <a:ext cx="67607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Просветительское и консультационное направления реализуются через групповые родительские собрания, конференции, круглые столы, семинары- практикумы, тренинги и ролевые игры, консультации, педагогические гостиные, родительские клубы и другое; информационные проспекты, стенды, ширмы, папки- передвижки для родителей (законных представителей); журналы и газеты, издаваемые ДОО для родителей (законных представителей), педагогические библиотеки для родителей (законных представителей); сайты ДОО и социальные группы в сети Интернет; </a:t>
            </a:r>
            <a:r>
              <a:rPr lang="ru-RU" sz="16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медиарепортажи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интервью; фотографии, выставки детских работ, совместных работ родителей (законных представителей) и детей. Включают также и досуговую форму - совместные праздники и вечера, семейные спортивные и тематические мероприятия, тематические досуги, знакомство с семейными традициями и другое.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BBE7F5-50BE-1A75-1208-DC00D42B0101}"/>
              </a:ext>
            </a:extLst>
          </p:cNvPr>
          <p:cNvSpPr txBox="1"/>
          <p:nvPr/>
        </p:nvSpPr>
        <p:spPr>
          <a:xfrm>
            <a:off x="136187" y="1896894"/>
            <a:ext cx="435799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самостоятельно выбирают педагогически обоснованные методы, приемы и способы взаимодействия с семьями обучающихся, в зависимости от стоящих перед ними задач. Сочетание традиционных и инновационных технологий сотрудничества позволит педагогам ДОО устанавливать доверительные и партнерские отношения с родителями (законными представителями), эффективно осуществлять просветительскую деятельность и достигать основные цели взаимодействия ДОО с родителями (законными представителями) детей дошкольного возраста.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86956-74BD-05FD-224D-CA52DBB7A772}"/>
              </a:ext>
            </a:extLst>
          </p:cNvPr>
          <p:cNvSpPr txBox="1"/>
          <p:nvPr/>
        </p:nvSpPr>
        <p:spPr>
          <a:xfrm>
            <a:off x="4951379" y="50583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709766-A03A-436D-887C-D4365FF3CD97}"/>
              </a:ext>
            </a:extLst>
          </p:cNvPr>
          <p:cNvSpPr txBox="1"/>
          <p:nvPr/>
        </p:nvSpPr>
        <p:spPr>
          <a:xfrm>
            <a:off x="4581727" y="68094"/>
            <a:ext cx="6760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СЕМЬЯМИ ВОСПИТАННИКОВ</a:t>
            </a:r>
          </a:p>
        </p:txBody>
      </p:sp>
    </p:spTree>
    <p:extLst>
      <p:ext uri="{BB962C8B-B14F-4D97-AF65-F5344CB8AC3E}">
        <p14:creationId xmlns:p14="http://schemas.microsoft.com/office/powerpoint/2010/main" val="6431037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1043</Words>
  <Application>Microsoft Office PowerPoint</Application>
  <PresentationFormat>Широкоэкранный</PresentationFormat>
  <Paragraphs>66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Сад Детский</dc:creator>
  <cp:lastModifiedBy>Сад Детский</cp:lastModifiedBy>
  <cp:revision>20</cp:revision>
  <dcterms:created xsi:type="dcterms:W3CDTF">2024-11-07T09:58:52Z</dcterms:created>
  <dcterms:modified xsi:type="dcterms:W3CDTF">2024-11-20T07:52:28Z</dcterms:modified>
</cp:coreProperties>
</file>