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63692-4EE5-1AAE-EC9E-DE2EFB5AB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449A95-5273-6C34-BA08-984581736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19C6E-C727-022C-A3E2-3091F72A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4FEAD-B0D7-6A8C-FF10-A8E8B0CD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4C3AA-A3C5-1237-0963-49AE6C51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0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29913-962D-8416-DE47-B5965D20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3DBDAE-204A-0A2A-2F8E-6054B00C3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6E8336-F50D-13E9-EFB5-5BDA2AD4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FAEA0-3B72-B4FD-182A-31914F97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6C6583-834E-AEB1-4AF0-D99337ED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3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964F9F-E2E6-F4CD-05B5-62DE8F588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90B84A-A95E-996E-6C07-BC42ED8A8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88B5F-B7DC-B109-562B-6C387010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A3434-1E8F-7352-8437-53852DC2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D46CD5-0B20-D19D-C79F-BFB3D04E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8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BB64C-4BA7-F2AA-1A87-89BF67AF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A810F5-A8D0-591F-7193-AEB09A83F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E450C-1400-F9DC-2F17-65006D4B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9F7D9-D3B1-E7D0-34EC-B4AAF347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D7AB00-B10B-4B34-7FF5-9CB48D24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7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416A-F4D1-CF4A-6238-0F8EFBBB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E7E2-1F62-7B79-6361-AAD26F474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57A92-1B59-8991-A2F4-EBA461B3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7AF75-C141-7A59-89BB-917D9178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A6417-DD84-AEBC-F880-00CD0509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3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EED7D-C467-364A-BA0E-15214357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757A2-B9CD-B019-B840-630781D4F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8ECEB8-1197-153E-EF40-E177775F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BE50E3-DED5-1829-0000-F9D91A99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3F3AD-9B05-D2EF-4002-15DDC533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C688BD-57C5-DEBE-F153-5A003AE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0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7FB6D-6BC5-4C88-C754-818E682B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64878C-F8F0-1745-9496-9C6129909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F202C4-D8D2-9578-C16D-EBBFF29DC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CD94A5-E724-D638-B076-AEEDCB1A2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A2F146-8B91-3EB8-AFAD-A985C939E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4D6230-8234-47BD-0424-52698D03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D11EB9-8069-D3C0-4E2F-4E83F691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7F03C5-3039-21F2-454F-99D62EF0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1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8AB8C-5051-A708-1FD9-2D32A66C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BC7619-AB46-3B50-D63B-E313B25F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731F43-1593-5B3B-D15F-AC01B9F9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09A24-07E9-75EB-8B63-51A192C0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DB06A5-B3C3-CAA0-5CD1-607F3EF4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F69731-9299-47E7-802C-8E157753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8F3D64-72D1-08E8-7EEE-F64383C8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307D1-37F8-37AC-4BAA-31A0BBD1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0F419-1A3E-CFC9-D08D-3BB876F7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337E78-15C9-8EB8-1165-302EB1B2B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FFB128-676E-4A63-0982-1BFAD908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AEB193-8D46-F64C-4F88-ACF8660C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E8C476-E8BF-FB76-46F9-4474AA7C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12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6A4DD-2DD3-D6EF-BCEE-92A837C0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FEBD5-6B51-D7BE-9214-DDFDF8E98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AB089-B22B-54A5-8D76-36A048B31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782953-6569-641D-0F66-269A616B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CEDC-CA53-4778-A806-1BEC41A4D32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B6E8F4-2DD8-1A7E-2724-83F39A43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8812A2-9CD2-2F66-C104-E0B424A3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6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B47C9-3C5D-D7F6-0EC3-8DEFAFDD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1B7F7-EAD4-4090-D028-86C1601E0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E20516-693C-7594-E629-84FD3FA6F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3CEDC-CA53-4778-A806-1BEC41A4D32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C4BB6-2C1A-C8FE-44D0-800B01DE1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BC6530-F834-A93D-7956-4537C537F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CEEA7-DC48-42BC-BB41-AD05185BC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5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19B121-2ED5-DF46-6DE4-1470C231D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BA3CA4-8CE6-B983-A2D0-F4F3FA27F120}"/>
              </a:ext>
            </a:extLst>
          </p:cNvPr>
          <p:cNvSpPr txBox="1"/>
          <p:nvPr/>
        </p:nvSpPr>
        <p:spPr>
          <a:xfrm>
            <a:off x="2918298" y="2908570"/>
            <a:ext cx="621597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ОБРАЗОВАТЕЛЬНОЙ</a:t>
            </a:r>
          </a:p>
          <a:p>
            <a:pPr algn="ctr"/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ДОШКОЛЬНОГО ОБРАЗОВАНИЯ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28 КОМБИНИРОВАННОГО ВИДА»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ЛАМПОВО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2023 г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30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5049A6-1311-BCF7-2F5E-8FC64121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C63C5-BB68-8196-87D9-0AFAAAD1F43B}"/>
              </a:ext>
            </a:extLst>
          </p:cNvPr>
          <p:cNvSpPr txBox="1"/>
          <p:nvPr/>
        </p:nvSpPr>
        <p:spPr>
          <a:xfrm>
            <a:off x="389106" y="233464"/>
            <a:ext cx="299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8763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783B42-44B9-D264-775C-398D2CAB2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480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BBDD7-260D-69FA-A72C-1D6719A0B909}"/>
              </a:ext>
            </a:extLst>
          </p:cNvPr>
          <p:cNvSpPr txBox="1"/>
          <p:nvPr/>
        </p:nvSpPr>
        <p:spPr>
          <a:xfrm>
            <a:off x="2665379" y="3015574"/>
            <a:ext cx="6916366" cy="4512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394335" algn="ctr">
              <a:lnSpc>
                <a:spcPct val="97000"/>
              </a:lnSpc>
              <a:spcBef>
                <a:spcPts val="5"/>
              </a:spcBef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</a:t>
            </a:r>
            <a:r>
              <a:rPr lang="ru-RU" sz="1800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z="1800" b="1" spc="-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</a:t>
            </a:r>
            <a:r>
              <a:rPr lang="ru-RU" sz="1800" b="1" spc="-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бюджетного дошкольного образовательного учреждения «Детский сад № 28 комбинированного вида»</a:t>
            </a:r>
          </a:p>
          <a:p>
            <a:pPr marL="70485" marR="259715" algn="ctr">
              <a:spcBef>
                <a:spcPts val="70"/>
              </a:spcBef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в соответствии с федеральным государственным образовательным стандартом дошкольного образования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(утвержден приказом Минобрнауки России от</a:t>
            </a:r>
            <a:r>
              <a:rPr lang="ru-RU" sz="1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ru-RU" sz="1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октября 2013 г.</a:t>
            </a:r>
            <a:r>
              <a:rPr lang="ru-RU" sz="18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1155, зарегистрировано в Минюсте России 14 ноября 2013 г., регистрационный № 30384; в редакции приказа</a:t>
            </a:r>
            <a:r>
              <a:rPr lang="ru-RU" sz="18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8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России</a:t>
            </a:r>
            <a:r>
              <a:rPr lang="ru-RU" sz="18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1800" spc="-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8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ноября</a:t>
            </a:r>
            <a:r>
              <a:rPr lang="ru-RU" sz="1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</a:t>
            </a:r>
            <a:r>
              <a:rPr lang="ru-RU" sz="18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r>
              <a:rPr lang="ru-RU" sz="18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z="18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955,</a:t>
            </a:r>
            <a:r>
              <a:rPr lang="ru-RU" sz="1800" spc="-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зарегистрировано</a:t>
            </a:r>
            <a:r>
              <a:rPr lang="ru-RU" sz="1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Минюсте России 6 февраля 2023 г., регистрационный № 72264)</a:t>
            </a:r>
          </a:p>
          <a:p>
            <a:pPr marL="196850" marR="380365" indent="-9525"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федеральной образовательной программой дошкольного образования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(утверждена</a:t>
            </a:r>
            <a:r>
              <a:rPr lang="ru-RU" sz="180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приказом</a:t>
            </a:r>
            <a:r>
              <a:rPr lang="ru-RU" sz="1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России</a:t>
            </a:r>
            <a:r>
              <a:rPr lang="ru-RU" sz="18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1800" spc="-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ru-RU" sz="18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ноября</a:t>
            </a:r>
            <a:r>
              <a:rPr lang="ru-RU" sz="1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</a:t>
            </a:r>
            <a:r>
              <a:rPr lang="ru-RU" sz="18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r>
              <a:rPr lang="ru-RU" sz="18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z="18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1028, зарегистрировано</a:t>
            </a:r>
            <a:r>
              <a:rPr lang="ru-RU" sz="18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Минюсте</a:t>
            </a:r>
            <a:r>
              <a:rPr lang="ru-RU" sz="1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России</a:t>
            </a:r>
            <a:r>
              <a:rPr lang="ru-RU" sz="1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ru-RU" sz="1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декабря</a:t>
            </a:r>
            <a:r>
              <a:rPr lang="ru-RU" sz="1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</a:t>
            </a:r>
            <a:r>
              <a:rPr lang="ru-RU" sz="18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г.,</a:t>
            </a:r>
            <a:r>
              <a:rPr lang="ru-RU" sz="1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регистрационный</a:t>
            </a:r>
            <a:r>
              <a:rPr lang="ru-RU" sz="1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ru-RU" sz="1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71847)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algn="l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24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26ED5D-4B0D-7774-18DD-6AEBFF798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C59ECB-A391-3AB8-5E32-2BE0EBEBA874}"/>
              </a:ext>
            </a:extLst>
          </p:cNvPr>
          <p:cNvSpPr txBox="1"/>
          <p:nvPr/>
        </p:nvSpPr>
        <p:spPr>
          <a:xfrm>
            <a:off x="-369651" y="2869660"/>
            <a:ext cx="7500025" cy="25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5690" marR="491490" indent="450850" algn="just">
              <a:lnSpc>
                <a:spcPct val="115000"/>
              </a:lnSpc>
              <a:tabLst>
                <a:tab pos="1226185" algn="l"/>
              </a:tabLst>
            </a:pP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5690" marR="491490" indent="450850" algn="just">
              <a:lnSpc>
                <a:spcPct val="115000"/>
              </a:lnSpc>
              <a:tabLst>
                <a:tab pos="1226185" algn="l"/>
              </a:tabLs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- 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 </a:t>
            </a:r>
          </a:p>
        </p:txBody>
      </p:sp>
    </p:spTree>
    <p:extLst>
      <p:ext uri="{BB962C8B-B14F-4D97-AF65-F5344CB8AC3E}">
        <p14:creationId xmlns:p14="http://schemas.microsoft.com/office/powerpoint/2010/main" val="264971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787D1-8492-26A2-1507-7C6CF9450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35B74-24FA-C216-F779-9360318DE89B}"/>
              </a:ext>
            </a:extLst>
          </p:cNvPr>
          <p:cNvSpPr txBox="1"/>
          <p:nvPr/>
        </p:nvSpPr>
        <p:spPr>
          <a:xfrm>
            <a:off x="982494" y="904672"/>
            <a:ext cx="108560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ВОЗРАСТНЫЕ И ИНЫЕ КАТЕГОРИИ ДЕТЕЙ, НА КОТОРЫХ ОРИЕНТИРОВАНА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Образовательная программа дошкольного образования МБДОУ «Детский сад № 28 комбинированного вида»  направлена на разностороннее развитие детей с 1,5 до 8 лет с учётом их возрастных и индивидуальных особенностей, в том числе достижение детьми дошкольного возраста, уровня развития, необходимого и достаточного для успешного усвоения ими образовательных программ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деятельности.     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 определяет комплекс основных  характеристик дошкольного образования (объём, содержание и планируемые результаты в виде целевых ориентиров   дошкольного образования),требования к условиям реализации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28964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F509E-0083-B29F-960A-54E497C18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139ED6-C107-3FE6-5FE6-ADAD5B2253AB}"/>
              </a:ext>
            </a:extLst>
          </p:cNvPr>
          <p:cNvSpPr txBox="1"/>
          <p:nvPr/>
        </p:nvSpPr>
        <p:spPr>
          <a:xfrm>
            <a:off x="2081719" y="1322962"/>
            <a:ext cx="4014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Обучение и воспитание ребенка дошкольного возраста как Гражданина Российской Федерации, формирование основ его гражданской и культурной идентичности на соответствующем его возрасту содержании доступными средствами.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4FEB4-5A7B-572E-93C9-337DDA58F023}"/>
              </a:ext>
            </a:extLst>
          </p:cNvPr>
          <p:cNvSpPr txBox="1"/>
          <p:nvPr/>
        </p:nvSpPr>
        <p:spPr>
          <a:xfrm>
            <a:off x="2879387" y="204281"/>
            <a:ext cx="6721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ОСНОВОПОЛАГАЮЩИЕ ФУНКЦИИ ПРОГРАММЫ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1D20A-8ACC-7E4E-DAF7-4B6E05607BFD}"/>
              </a:ext>
            </a:extLst>
          </p:cNvPr>
          <p:cNvSpPr txBox="1"/>
          <p:nvPr/>
        </p:nvSpPr>
        <p:spPr>
          <a:xfrm>
            <a:off x="6507804" y="1780162"/>
            <a:ext cx="3686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единого ядра содержания дошкольного образования, ориентированного на приобщение детей к традиционным 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06E1C-1BB0-D545-49AF-26101B51C9BC}"/>
              </a:ext>
            </a:extLst>
          </p:cNvPr>
          <p:cNvSpPr txBox="1"/>
          <p:nvPr/>
        </p:nvSpPr>
        <p:spPr>
          <a:xfrm>
            <a:off x="3015575" y="3784060"/>
            <a:ext cx="3920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</a:rPr>
              <a:t>3. Создание единого федерального образовательного пространства воспитания и обучения детей от рождения до поступления в начальную школу, обеспечивающего ребенку и его родителям (законным представителям) равные, качественные условия ДО, вне зависимости от места проживания»</a:t>
            </a:r>
          </a:p>
        </p:txBody>
      </p:sp>
    </p:spTree>
    <p:extLst>
      <p:ext uri="{BB962C8B-B14F-4D97-AF65-F5344CB8AC3E}">
        <p14:creationId xmlns:p14="http://schemas.microsoft.com/office/powerpoint/2010/main" val="393487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0D77C6-C3FA-4126-3672-ABCAC3C24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2"/>
            <a:ext cx="12192000" cy="6851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15508A-299C-9A64-0B82-7E72A4ABB282}"/>
              </a:ext>
            </a:extLst>
          </p:cNvPr>
          <p:cNvSpPr txBox="1"/>
          <p:nvPr/>
        </p:nvSpPr>
        <p:spPr>
          <a:xfrm>
            <a:off x="2431915" y="1147864"/>
            <a:ext cx="81128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НАПОЛНЯЕМОСТЬ ГРУПП ОПРЕДЕЛЕНА  В СООТВЕТСТВИИ СНОРМАМИ САНПИН 2.4.3648-20, ИСХОДЯ ИЗ РАСЧЁТА ГРУПП ПО ПЛОЩАДИ.</a:t>
            </a:r>
          </a:p>
          <a:p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ПРЕБЫВАНИЯ ДЕТЕЙ В ГРУППАХ ОБЩЕРАЗВИВАЮЩЕЙ НАПРАВЛЕННОСТИ - 12 ЧАСОВ (В РЕЖИМЕ ПОЛНОГО ДНЯ)</a:t>
            </a:r>
          </a:p>
          <a:p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ГРУПП – С 7.00 – 19.00</a:t>
            </a:r>
          </a:p>
          <a:p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6 ЛЕТ.</a:t>
            </a:r>
          </a:p>
        </p:txBody>
      </p:sp>
    </p:spTree>
    <p:extLst>
      <p:ext uri="{BB962C8B-B14F-4D97-AF65-F5344CB8AC3E}">
        <p14:creationId xmlns:p14="http://schemas.microsoft.com/office/powerpoint/2010/main" val="329951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3184F1-222A-534C-8025-89A13FEB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825"/>
            <a:ext cx="12191999" cy="2285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8F5148-8F11-A4E5-0B89-070519640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29000"/>
            <a:ext cx="1478604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A851F3-6034-C408-EC53-2A02BD2EC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59" y="3357663"/>
            <a:ext cx="1549941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2EFD9-4C31-DAC5-F09E-AA0AE35C4615}"/>
              </a:ext>
            </a:extLst>
          </p:cNvPr>
          <p:cNvSpPr txBox="1"/>
          <p:nvPr/>
        </p:nvSpPr>
        <p:spPr>
          <a:xfrm>
            <a:off x="1896894" y="2412460"/>
            <a:ext cx="874516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ЧАСТЬ, ФОРМИРУЕМАЯ УЧАСТНИКАМИ ОБРАЗОВАТЕЛЬНЫХ ОТНОШЕНИЙ ВКЛЮЧАЕТ СЛЕДУЮЩИЕ ПАРЦИАЛЬНЫЕ ПРОГРАММЫ:</a:t>
            </a:r>
          </a:p>
          <a:p>
            <a:pPr marL="1075690" marR="491490" indent="450850" algn="just">
              <a:lnSpc>
                <a:spcPct val="115000"/>
              </a:lnSpc>
              <a:tabLst>
                <a:tab pos="1226185" algn="l"/>
              </a:tabLst>
            </a:pP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1.Программа «Приобщение детей к истокам русской народной культуры» под редакцией О. Л. Князевой, М. Д. </a:t>
            </a:r>
            <a:r>
              <a:rPr lang="ru-RU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Маханевой</a:t>
            </a: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СПб: Детство - Пресс, 2010.</a:t>
            </a:r>
          </a:p>
          <a:p>
            <a:pPr marL="1075690" marR="491490" indent="450850" algn="just">
              <a:lnSpc>
                <a:spcPct val="115000"/>
              </a:lnSpc>
              <a:tabLst>
                <a:tab pos="1226185" algn="l"/>
              </a:tabLst>
            </a:pP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2.Программа музыкального воспитания детей дошкольного возраста «Ладушки» под редакцией И. А. Каплуновой и </a:t>
            </a:r>
            <a:r>
              <a:rPr lang="ru-RU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М. </a:t>
            </a:r>
            <a:r>
              <a:rPr lang="ru-RU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Новоскольцевой</a:t>
            </a:r>
            <a:endParaRPr lang="ru-RU" sz="2000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5690" marR="491490" indent="450850" algn="just">
              <a:lnSpc>
                <a:spcPct val="115000"/>
              </a:lnSpc>
              <a:tabLst>
                <a:tab pos="1226185" algn="l"/>
              </a:tabLst>
            </a:pP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3.Общеразвивающая программа, разработанная педагогами  МБДОУ «Детский сад № 28 комбинированного вида» </a:t>
            </a:r>
            <a:r>
              <a:rPr lang="ru-RU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туристическо</a:t>
            </a: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краеведческой направленности «Моя деревня – ты капелька России»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06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0705F7-F6E7-7D51-716E-D61140BC1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21C4E6-88D6-E630-C47B-3BB26E3C3D2B}"/>
              </a:ext>
            </a:extLst>
          </p:cNvPr>
          <p:cNvSpPr txBox="1"/>
          <p:nvPr/>
        </p:nvSpPr>
        <p:spPr>
          <a:xfrm>
            <a:off x="1673157" y="379379"/>
            <a:ext cx="920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ПЕДАГОГИЧЕСКОГО КОЛЛЕКТИВА С СЕМЬЯМИ ВОСПИТАННИКОВ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3E09A-3A05-BC7D-DF4F-FEFF978B9961}"/>
              </a:ext>
            </a:extLst>
          </p:cNvPr>
          <p:cNvSpPr txBox="1"/>
          <p:nvPr/>
        </p:nvSpPr>
        <p:spPr>
          <a:xfrm>
            <a:off x="1099226" y="1274323"/>
            <a:ext cx="107490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целями взаимодействия педагогического коллектива ДОО с семьями обучающихся дошкольного возраста являются: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единства подходов к воспитанию и обучению детей в условиях ДОО и семьи; повышение воспитательного потенциала семьи.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этих целей должно осуществляться через решение основных задач: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информирование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ДОО;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способствование развитию ответственного и осознанного родительства как базовой основы благополучия семьи;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	построение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	вовлечение родителей (законных представителей) в образовательный процесс.</a:t>
            </a:r>
          </a:p>
          <a:p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3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90BA93-1387-F7C9-9C8C-9C8D5983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7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1FAE7-E580-E857-07C3-573F1D6DB29A}"/>
              </a:ext>
            </a:extLst>
          </p:cNvPr>
          <p:cNvSpPr txBox="1"/>
          <p:nvPr/>
        </p:nvSpPr>
        <p:spPr>
          <a:xfrm>
            <a:off x="4834647" y="321013"/>
            <a:ext cx="67607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Просветительское и консультационное направления реализуются через групповые родительские собрания, конференции, круглые столы, семинары- практикумы, тренинги и ролевые игры, консультации, педагогические гостиные, родительские клубы и другое; информационные проспекты, стенды, ширмы, папки- передвижки для родителей (законных представителей); журналы и газеты, издаваемые ДОО для родителей (законных представителей), педагогические библиотеки для родителей (законных представителей); сайты ДОО и социальные группы в сети Интернет;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медиарепортажи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интервью; фотографии, выставки детских работ, совместных работ родителей (законных представителей) и детей. Включают также и досуговую форму - совместные праздники и вечера, семейные спортивные и тематические мероприятия, тематические досуги, знакомство с семейными традициями и другое.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BE7F5-50BE-1A75-1208-DC00D42B0101}"/>
              </a:ext>
            </a:extLst>
          </p:cNvPr>
          <p:cNvSpPr txBox="1"/>
          <p:nvPr/>
        </p:nvSpPr>
        <p:spPr>
          <a:xfrm>
            <a:off x="136187" y="1896894"/>
            <a:ext cx="43579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самостоятельно выбирают педагогически обоснованные методы, приемы и способы взаимодействия с семьями обучающихся, в зависимости от стоящих перед ними задач. Сочетание традиционных и инновационных технологий сотрудничества позволит педагогам ДОО устанавливать доверительные и партнерские отношения с родителями (законными представителями), эффективно осуществлять просветительскую деятельность и достигать основные цели взаимодействия ДОО с родителями (законными представителями) детей дошкольного возраста.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86956-74BD-05FD-224D-CA52DBB7A772}"/>
              </a:ext>
            </a:extLst>
          </p:cNvPr>
          <p:cNvSpPr txBox="1"/>
          <p:nvPr/>
        </p:nvSpPr>
        <p:spPr>
          <a:xfrm>
            <a:off x="4951379" y="50583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09766-A03A-436D-887C-D4365FF3CD97}"/>
              </a:ext>
            </a:extLst>
          </p:cNvPr>
          <p:cNvSpPr txBox="1"/>
          <p:nvPr/>
        </p:nvSpPr>
        <p:spPr>
          <a:xfrm>
            <a:off x="4581727" y="68094"/>
            <a:ext cx="67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643103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933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Сад Детский</dc:creator>
  <cp:lastModifiedBy>Сад Детский</cp:lastModifiedBy>
  <cp:revision>11</cp:revision>
  <dcterms:created xsi:type="dcterms:W3CDTF">2024-11-07T09:58:52Z</dcterms:created>
  <dcterms:modified xsi:type="dcterms:W3CDTF">2024-11-07T11:32:15Z</dcterms:modified>
</cp:coreProperties>
</file>