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CC68D-5FD7-4218-8A6C-8D567C7B946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D577-966D-4FBD-8B0F-20D4742CCFA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503853"/>
            <a:ext cx="9330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 общеразвивающего вида с приоритетным осуществлением</a:t>
            </a: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социально-личностному развитию детей»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2229" y="1950098"/>
            <a:ext cx="102636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1641" y="643812"/>
            <a:ext cx="1073020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ctr" defTabSz="457200">
              <a:tabLst>
                <a:tab pos="90170" algn="l"/>
              </a:tabLst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ДОУ ВКЛЮЧАЕТ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осуществляемую в процессе организации различных видов детской деятельности;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самостоятельную деятельность детей;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90170" algn="l"/>
              </a:tabLs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641" y="3827078"/>
            <a:ext cx="10534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 defTabSz="457200">
              <a:tabLst>
                <a:tab pos="90170" algn="l"/>
              </a:tabLs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540385" algn="just" defTabSz="457200">
              <a:tabLst>
                <a:tab pos="9017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культурным практикам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игровую, продуктивную, познавательно-исследовательскую, коммуникативную практики, чтение художественной литературы (п.24.19. ФОП ДО)</a:t>
            </a:r>
            <a:endParaRPr lang="ru-RU" dirty="0">
              <a:solidFill>
                <a:srgbClr val="002060"/>
              </a:solidFill>
              <a:latin typeface="Century Gothic" panose="020B0502020202020204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044" y="294459"/>
            <a:ext cx="10870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ВЗАИМОДЕЙСТВИЯ ДОУ С СЕМЬЯМИ ВОСПИТАННИКОВ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244" y="791530"/>
            <a:ext cx="3554963" cy="5878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94296" y="791531"/>
            <a:ext cx="3638410" cy="84132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6873" y="4211265"/>
            <a:ext cx="3554963" cy="6648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взаимодействия: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6954" y="1445542"/>
            <a:ext cx="43107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в вопросах образования, охраны и укрепления здоровья детей младенческого, раннего и дошкольного возраста.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954" y="1782147"/>
            <a:ext cx="59249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и общественности относительно целей дошкольного образования, общих для всего образовательного пространства РФ, о мерах господдержки семьям, имеющим детей дошкольного возраста, а также об образовательной программе, реализуемой в ДОО.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Просвещение родителей, повышение их правовой, психолого-педагогической компетентности в вопросах охраны и укрепления здоровья, развития и образования детей.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ответственного и осознанного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родительства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базовой основы благополучия семьи.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взаимодействия в форме сотрудничества и установления партнерских отношений с родителями детей младенческого, раннего и дошкольного возраста для решения образовательных задач.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родителей в образовательный процесс.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96955" y="50873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 семьи в воспитании, обучении и развитии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Индивидуально-дифференцированный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Wingdings" panose="05000000000000000000" pitchFamily="2" charset="2"/>
              <a:buChar char="ü"/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9087" y="289249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В РАМКАХ ОБРАЗОВАТЕЛЬНОГО ПРОЦЕССА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0303" y="977051"/>
            <a:ext cx="5150498" cy="921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и общие родительские собрания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0304" y="3753360"/>
            <a:ext cx="523447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 и выставки детских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0303" y="2341578"/>
            <a:ext cx="5234473" cy="1050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и групповые консультации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0304" y="5043843"/>
            <a:ext cx="5234472" cy="1021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трудовая деятельность (субботники)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67534" y="1608680"/>
            <a:ext cx="5505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Семинары-практикумы, мастер-классы.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8853" y="3041875"/>
            <a:ext cx="5402424" cy="993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открытых дверей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6335485" y="4535272"/>
            <a:ext cx="5402424" cy="955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в парк, в рамках «Клуба выходного дня»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8417" y="317241"/>
            <a:ext cx="1097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КОРРЕКЦИОННО-РАЗВИВАЮЩЕЙ РАБОТЫ С ДЕТЬМИ ДОШКОЛЬНОГО ВОЗРАСТА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15616" y="1342665"/>
            <a:ext cx="5041111" cy="4237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«Детский сад №3 общеразвивающего вида» направлена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коррекции нарушений развития у различных категорий детей целевых групп: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с нормативным кризисом развития, дети с особыми образовательными потребностями; оказание им квалифицированной помощи в освоении программы, их разностороннее развитие с учетом возрастных и индивидуальных особенностей, социальной адаптации.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8040" y="1342665"/>
            <a:ext cx="5113176" cy="4237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работа представляет собой комплекс мер по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психологопедагогическому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сопровождению обучающихся, включающий психолого-педагогическое обследование, проведение индивидуальных и групповых коррекционно-развивающих занятий, а также мониторинг динамики их развития.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МБДОУ «Детский сад №3 общеразвивающего вида»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 педагоги,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логопеды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инструктор по физической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 музыкальный руководитель.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3" y="317241"/>
            <a:ext cx="1060890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defTabSz="457200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ctr" defTabSz="4572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ФОП ДО,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 Плана мероприятий по реализации в 2021-2025 годах Стратегии развития воспитания в Российской Федерации на период до 2025 года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342900" algn="just" defTabSz="45720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общества.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Общая цель воспитания  в ДОУ</a:t>
            </a:r>
            <a:r>
              <a:rPr lang="ru-RU" kern="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r>
              <a:rPr lang="ru-RU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  <a:endParaRPr lang="ru-RU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defTabSz="457200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0971" y="261257"/>
            <a:ext cx="10636898" cy="642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ru-RU" b="1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Общие задачи воспитания</a:t>
            </a:r>
            <a:r>
              <a:rPr lang="ru-RU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kern="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ru-RU" kern="5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defTabSz="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algn="ctr" defTabSz="457200">
              <a:lnSpc>
                <a:spcPct val="107000"/>
              </a:lnSpc>
              <a:spcAft>
                <a:spcPts val="800"/>
              </a:spcAft>
            </a:pPr>
            <a:r>
              <a:rPr lang="ru-RU" b="1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Направления </a:t>
            </a:r>
            <a:r>
              <a:rPr lang="ru-RU" b="1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воспитания</a:t>
            </a:r>
            <a:endParaRPr lang="ru-RU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kern="5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Патриотическое </a:t>
            </a:r>
            <a:r>
              <a:rPr lang="ru-RU" sz="1600" kern="5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направление воспитания</a:t>
            </a:r>
            <a:endParaRPr lang="ru-RU" sz="1600" kern="5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и оздоровительное направление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285750" defTabSz="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Эстетическое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0605" y="2015412"/>
            <a:ext cx="726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2268" y="2099388"/>
            <a:ext cx="10347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020" y="849086"/>
            <a:ext cx="442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3078" y="373225"/>
            <a:ext cx="55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4279" y="1045029"/>
            <a:ext cx="1046894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единых для Российской Федерации содержания дошкольного образования и планируемых результатов освоения образовательной программы ДОУ.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их эмоционального благополучия.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(в соответствии с возрастными особенностями) к базовым ценностям российского народа; создание условий для формирования ценностного отношения к окружающему миру, становления опыта действий и поступков на основе осмысления ценностей.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и индивидуальных возможностей.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4947" y="1305342"/>
            <a:ext cx="10478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детей во всех образовательных областях, с сохранением и укреплением физического и психического здоровья детей, создание в ДОУ сообщества детей и взрослых, в рамках которого детям прививаются принципы свободной дискуссии, сотрудничества, содействия, уважения к личности каждого человека, ответственности и самостоятельности.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формирование предпосылок учебной деятельности.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4539" y="485192"/>
            <a:ext cx="6587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0849" y="298580"/>
            <a:ext cx="867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 ФОРМИРОВАНИЮ ПРОГРАММЫ 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0971" y="849086"/>
            <a:ext cx="10608907" cy="5504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 (дошкольного возраста), обогащение (амплификация) детского развития;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и сотрудничество детей и родителей (законных представителей), совершеннолетних членов семьи, принимающих участие в воспитании детей младенческого, раннего и дошкольного возрастов, а также педагогических работников (далее вместе – взрослые);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ребёнка полноценным участником (субъектом) образовательных отношений;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инициативы детей в различных видах деятельности;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ДОУ с семьей;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социокультурным нормам, традициям семьи, общества и государства;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деятельности;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развития);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этнокультурной ситуации развития детей;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содержания дошкольного образования;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комплексно-тематическая организация построения образовательного процесса.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76669" y="783771"/>
            <a:ext cx="6867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СОСТОИТ ИЗ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660850" y="1875454"/>
            <a:ext cx="3928188" cy="2817844"/>
          </a:xfrm>
          <a:prstGeom prst="rightArrow">
            <a:avLst>
              <a:gd name="adj1" fmla="val 64612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инвариантная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027576" y="1875453"/>
            <a:ext cx="3993502" cy="2817845"/>
          </a:xfrm>
          <a:prstGeom prst="leftArrow">
            <a:avLst>
              <a:gd name="adj1" fmla="val 64771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вариативная часть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формируемая участниками  образовательных отношений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8596" y="5691157"/>
            <a:ext cx="7585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defTabSz="457200"/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физическое и психическое развитие детей в различных видах деятельности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7682" y="279622"/>
            <a:ext cx="388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ru-RU" alt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СТРУКТУРА ОП ДО</a:t>
            </a:r>
            <a:endParaRPr lang="ru-RU" alt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600" y="1021206"/>
            <a:ext cx="3125755" cy="102636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положения: 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64851" y="2383825"/>
            <a:ext cx="3312367" cy="97971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 defTabSz="457200">
              <a:buFontTx/>
              <a:buAutoNum type="arabicPeriod"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1897" y="2383825"/>
            <a:ext cx="3163079" cy="10356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Содержательный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9655" y="2383825"/>
            <a:ext cx="3202982" cy="97971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Организационный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4554" y="886061"/>
            <a:ext cx="6018245" cy="124097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Раскрывают назначение ОП ДО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и особенности ОП, содержание разделов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целевого, содержательного и организационного)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64851" y="3676317"/>
            <a:ext cx="3020537" cy="2817844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ru-RU" alt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  <a:endParaRPr lang="ru-RU" altLang="ru-RU" sz="1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цели, задачи, принципы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ФОП;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ФОП в разные периоды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детства;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подходы к педагогической диагностике достижения планируемых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99992" y="3676317"/>
            <a:ext cx="3693631" cy="27525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  <a:endParaRPr lang="ru-RU" sz="1600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образовательным областям во всех возрастных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группах;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и задачи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КРР;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иные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08228" y="3676317"/>
            <a:ext cx="3267005" cy="27525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lang="ru-RU" altLang="ru-RU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Содержит:</a:t>
            </a:r>
            <a:endParaRPr lang="ru-RU" altLang="ru-RU" sz="16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психолого-педагогические, кадровые условия,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МТО;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режим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перечень произведений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искусства;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примерный календарный план воспитательной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12163" y="494522"/>
            <a:ext cx="31952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 defTabSz="457200" eaLnBrk="0" fontAlgn="base" hangingPunct="0">
              <a:spcBef>
                <a:spcPts val="100"/>
              </a:spcBef>
              <a:spcAft>
                <a:spcPct val="0"/>
              </a:spcAft>
              <a:defRPr/>
            </a:pPr>
            <a:r>
              <a:rPr lang="ru-RU" sz="2400" b="1" i="1" spc="-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 ДО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ВКЛЮЧАЕТ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5227" y="1095901"/>
            <a:ext cx="3256384" cy="12692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 defTabSz="457200">
              <a:spcBef>
                <a:spcPts val="100"/>
              </a:spcBef>
              <a:defRPr/>
            </a:pPr>
            <a:r>
              <a:rPr lang="ru-RU" b="1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Учебно-методическая</a:t>
            </a:r>
            <a:r>
              <a:rPr lang="ru-RU" b="1" spc="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5227" y="2806107"/>
            <a:ext cx="3256384" cy="12036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2700" lvl="0" algn="ctr" defTabSz="457200">
              <a:spcBef>
                <a:spcPts val="100"/>
              </a:spcBef>
              <a:defRPr/>
            </a:pP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</a:t>
            </a:r>
            <a:r>
              <a:rPr lang="ru-RU" sz="20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408923" y="1411386"/>
            <a:ext cx="961053" cy="6382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56784" y="1055388"/>
            <a:ext cx="4889240" cy="1435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 defTabSz="457200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рабочая программа воспитания, 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lvl="0" indent="-285750" algn="just" defTabSz="457200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примерный  режим и распорядок дня дошкольных групп, 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lvl="0" indent="-285750" algn="just" defTabSz="457200">
              <a:buFontTx/>
              <a:buChar char="-"/>
            </a:pPr>
            <a:r>
              <a:rPr lang="ru-RU" alt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календарный план  воспитательной работы. </a:t>
            </a:r>
            <a:endParaRPr lang="ru-RU" alt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83568" y="3116424"/>
            <a:ext cx="886408" cy="66191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06072" y="3013788"/>
            <a:ext cx="4739951" cy="13436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4145"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планируемые </a:t>
            </a:r>
            <a:r>
              <a:rPr lang="ru-RU" spc="-3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результаты</a:t>
            </a:r>
            <a:r>
              <a:rPr lang="ru-RU" spc="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pc="-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pc="-2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программы,</a:t>
            </a:r>
            <a:endParaRPr lang="ru-RU" spc="-1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144145"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</a:t>
            </a:r>
            <a:r>
              <a:rPr lang="ru-RU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едагогическая</a:t>
            </a:r>
            <a:r>
              <a:rPr lang="ru-RU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диагностика</a:t>
            </a:r>
            <a:r>
              <a:rPr lang="ru-RU" spc="-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pc="-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достижения</a:t>
            </a:r>
            <a:r>
              <a:rPr lang="ru-RU" spc="2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pc="-1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планируемых</a:t>
            </a:r>
            <a:r>
              <a:rPr lang="ru-RU" spc="1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pc="-3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результатов,</a:t>
            </a:r>
            <a:endParaRPr lang="ru-RU" spc="-3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6021354" y="3422461"/>
            <a:ext cx="5505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896646">
            <a:off x="4012163" y="4182373"/>
            <a:ext cx="541175" cy="699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21761" y="4532271"/>
            <a:ext cx="6724261" cy="20644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адачи</a:t>
            </a:r>
            <a:r>
              <a:rPr lang="ru-RU" sz="1600" spc="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содержание</a:t>
            </a:r>
            <a:r>
              <a:rPr lang="ru-RU" sz="1600" spc="-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образования</a:t>
            </a:r>
            <a:r>
              <a:rPr lang="ru-RU" sz="1600" spc="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(обучения</a:t>
            </a:r>
            <a:r>
              <a:rPr lang="ru-RU" sz="1600" spc="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</a:t>
            </a:r>
            <a:r>
              <a:rPr lang="ru-RU" sz="1600" spc="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воспитания)</a:t>
            </a:r>
            <a:r>
              <a:rPr lang="ru-RU" sz="1600" spc="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</a:t>
            </a:r>
            <a:r>
              <a:rPr lang="ru-RU" sz="1600" spc="-62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образовательным </a:t>
            </a:r>
            <a:r>
              <a:rPr lang="ru-RU" sz="1600" spc="-15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областям;</a:t>
            </a:r>
            <a:endParaRPr lang="ru-RU" sz="1600" spc="-15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z="1600" spc="-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ариативные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формы,</a:t>
            </a:r>
            <a:r>
              <a:rPr lang="ru-RU" sz="1600" spc="3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способы,</a:t>
            </a:r>
            <a:r>
              <a:rPr lang="ru-RU" sz="1600" spc="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методы</a:t>
            </a:r>
            <a:r>
              <a:rPr lang="ru-RU" sz="1600" spc="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реализации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Программы,</a:t>
            </a:r>
            <a:endParaRPr lang="ru-RU" sz="1600" spc="-5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собенности образовательной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деятельности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разных</a:t>
            </a:r>
            <a:r>
              <a:rPr lang="ru-RU" sz="1600" spc="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видов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и </a:t>
            </a:r>
            <a:r>
              <a:rPr lang="ru-RU" sz="1600" spc="-62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3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культурных </a:t>
            </a:r>
            <a:r>
              <a:rPr lang="ru-RU" sz="1600" spc="-5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практик;</a:t>
            </a:r>
            <a:endParaRPr lang="ru-RU" sz="1600" spc="-5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с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пособы</a:t>
            </a:r>
            <a:r>
              <a:rPr lang="ru-RU" sz="1600" spc="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</a:t>
            </a:r>
            <a:r>
              <a:rPr lang="ru-RU" sz="1600" spc="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направления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поддержки</a:t>
            </a:r>
            <a:r>
              <a:rPr lang="ru-RU" sz="1600" spc="2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детской</a:t>
            </a:r>
            <a:r>
              <a:rPr lang="ru-RU" sz="1600" spc="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инициативы,</a:t>
            </a:r>
            <a:endParaRPr lang="ru-RU" sz="1600" spc="-1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0" defTabSz="457200">
              <a:buSzPct val="80000"/>
              <a:buFontTx/>
              <a:buChar char="-"/>
              <a:tabLst>
                <a:tab pos="527685" algn="l"/>
                <a:tab pos="528320" algn="l"/>
              </a:tabLst>
              <a:defRPr/>
            </a:pP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особенности взаимодействия </a:t>
            </a:r>
            <a:r>
              <a:rPr lang="ru-RU" sz="1600" spc="-1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педагогического коллектива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</a:t>
            </a:r>
            <a:r>
              <a:rPr lang="ru-RU" sz="1600" spc="-62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семьями</a:t>
            </a:r>
            <a:r>
              <a:rPr lang="ru-RU" sz="1600" spc="-10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обучающихся</a:t>
            </a:r>
            <a:r>
              <a:rPr lang="ru-RU" sz="1600" spc="-3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;</a:t>
            </a:r>
            <a:endParaRPr lang="ru-RU" sz="1600" spc="-3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2270" y="522514"/>
            <a:ext cx="104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 ОБЕСПЕЧИВАЮЩИЕ РАЗНОСТОРОННЕЕ РАЗВИТИЕ ДЕТЕЙ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25347" y="1502229"/>
            <a:ext cx="3284375" cy="10916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0515" y="2820973"/>
            <a:ext cx="3415004" cy="11862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24261" y="4931851"/>
            <a:ext cx="3526972" cy="11010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9234" y="4931851"/>
            <a:ext cx="3666930" cy="1151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64907" y="2850205"/>
            <a:ext cx="3191069" cy="1156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050762" y="2048069"/>
            <a:ext cx="1186544" cy="5380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808098" y="4242020"/>
            <a:ext cx="1026367" cy="544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948473" y="2048069"/>
            <a:ext cx="1156996" cy="5380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845837" y="4157411"/>
            <a:ext cx="1035169" cy="6291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75649" y="5393094"/>
            <a:ext cx="709127" cy="93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11174</Words>
  <Application>WPS Presentation</Application>
  <PresentationFormat>Широкоэкранный</PresentationFormat>
  <Paragraphs>198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Mangal</vt:lpstr>
      <vt:lpstr>Segoe Print</vt:lpstr>
      <vt:lpstr>Arial Unicode MS</vt:lpstr>
      <vt:lpstr>Century Gothic</vt:lpstr>
      <vt:lpstr>Calibri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2024-11-21T12:01:00Z</dcterms:created>
  <dcterms:modified xsi:type="dcterms:W3CDTF">2024-12-03T09:50:58Z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CF1A0B5F981F46BE9968ABB62DFF5E4A_13</vt:lpwstr>
  </property>
  <property fmtid="{D5CDD505-2E9C-101B-9397-08002B2CF9AE}" pid="3" name="KSOProductBuildVer">
    <vt:lpwstr>1049-12.2.0.18911</vt:lpwstr>
  </property>
</Properties>
</file>