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62" r:id="rId5"/>
    <p:sldId id="259" r:id="rId6"/>
    <p:sldId id="258" r:id="rId7"/>
    <p:sldId id="264" r:id="rId8"/>
    <p:sldId id="263" r:id="rId9"/>
    <p:sldId id="266" r:id="rId10"/>
    <p:sldId id="267" r:id="rId11"/>
    <p:sldId id="26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69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57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28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09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454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80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8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06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2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78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95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3CBCB9E-F2B9-4B7B-B68B-EAAC20EE339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FF83071-9E51-431C-8E5E-5231B92AD62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8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5266" y="435428"/>
            <a:ext cx="8474949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№ 30 комбинированного вида»</a:t>
            </a:r>
          </a:p>
          <a:p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Театрализованные игры-ситуации на развитие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коммуникативных навыков связной речи</a:t>
            </a:r>
          </a:p>
          <a:p>
            <a:pPr algn="ctr"/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Семинар-практикум для педагогов</a:t>
            </a:r>
          </a:p>
          <a:p>
            <a:pPr algn="ctr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Дверницкая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Н.Р.</a:t>
            </a:r>
          </a:p>
          <a:p>
            <a:pPr algn="ctr"/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Рождествено</a:t>
            </a:r>
          </a:p>
          <a:p>
            <a:pPr algn="ctr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2022г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05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88571"/>
            <a:ext cx="121919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Игра-пантомима «Угадай, кто попросился под грибок»</a:t>
            </a:r>
          </a:p>
          <a:p>
            <a:r>
              <a:rPr lang="ru-RU" sz="2400" dirty="0"/>
              <a:t>Ребенок, имитируя движения сказки </a:t>
            </a:r>
            <a:r>
              <a:rPr lang="ru-RU" sz="2400" dirty="0" err="1"/>
              <a:t>В.Сутеева</a:t>
            </a:r>
            <a:r>
              <a:rPr lang="ru-RU" sz="2400" dirty="0"/>
              <a:t>, просится под грибок. Остальные дети пробуют догадаться, кто это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b="1" i="1" dirty="0"/>
              <a:t>Игры-импровизации</a:t>
            </a:r>
            <a:r>
              <a:rPr lang="ru-RU" sz="2400" dirty="0"/>
              <a:t> развивают у детей умение действовать в условиях вымысла, общаться, реагировать на поведение партнера, помогают малоактивным детям влиться в </a:t>
            </a:r>
            <a:r>
              <a:rPr lang="ru-RU" sz="2400" dirty="0" smtClean="0"/>
              <a:t>коллектив.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69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2237" y="1807688"/>
            <a:ext cx="74442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2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28914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современном обществе эмоциональной и коммуникативной сфере ребенка не всегда </a:t>
            </a:r>
          </a:p>
          <a:p>
            <a:pPr algn="ctr"/>
            <a:r>
              <a:rPr lang="ru-RU" sz="2400" dirty="0" smtClean="0"/>
              <a:t>уделяется достаточное внимание в отличии от его интеллектуального развития. </a:t>
            </a:r>
          </a:p>
          <a:p>
            <a:pPr algn="ctr"/>
            <a:r>
              <a:rPr lang="ru-RU" sz="2400" dirty="0" smtClean="0"/>
              <a:t>Замыкаясь на телевизорах, компьютерах дети стали меньше общаться со взрослыми и </a:t>
            </a:r>
          </a:p>
          <a:p>
            <a:pPr algn="ctr"/>
            <a:r>
              <a:rPr lang="ru-RU" sz="2400" dirty="0" smtClean="0"/>
              <a:t>сверстниками.</a:t>
            </a:r>
          </a:p>
          <a:p>
            <a:pPr algn="ctr"/>
            <a:r>
              <a:rPr lang="ru-RU" sz="2400" dirty="0" smtClean="0"/>
              <a:t>Формирование коммуникативных навыков – одна из важнейших задач речевого и </a:t>
            </a:r>
          </a:p>
          <a:p>
            <a:pPr algn="ctr"/>
            <a:r>
              <a:rPr lang="ru-RU" sz="2400" dirty="0" smtClean="0"/>
              <a:t>личностного развития дошкольников. Умение общаться обеспечивает человеку</a:t>
            </a:r>
          </a:p>
          <a:p>
            <a:pPr algn="ctr"/>
            <a:r>
              <a:rPr lang="ru-RU" sz="2400" dirty="0" smtClean="0"/>
              <a:t>чувство психологической защищенности, создает ощущение комфорта, помогает</a:t>
            </a:r>
          </a:p>
          <a:p>
            <a:pPr algn="ctr"/>
            <a:r>
              <a:rPr lang="ru-RU" sz="2400" dirty="0" smtClean="0"/>
              <a:t>адаптации в социуме, а для развития коммуникативных способностей огромное</a:t>
            </a:r>
          </a:p>
          <a:p>
            <a:pPr algn="ctr"/>
            <a:r>
              <a:rPr lang="ru-RU" sz="2400" dirty="0" smtClean="0"/>
              <a:t>значение имеет театральная деятельность.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90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49943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Что же такое коммуникативные способности?</a:t>
            </a:r>
          </a:p>
          <a:p>
            <a:pPr algn="ctr"/>
            <a:r>
              <a:rPr lang="ru-RU" sz="2400" dirty="0" smtClean="0"/>
              <a:t>Психологи определяют это как индивидуально-психологические особенности личности,</a:t>
            </a:r>
          </a:p>
          <a:p>
            <a:pPr algn="ctr"/>
            <a:r>
              <a:rPr lang="ru-RU" sz="2400" dirty="0" smtClean="0"/>
              <a:t>обеспечивающие эффективность ее общения и совместимость с другими людьми.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Способность к общению включает в себя:</a:t>
            </a:r>
          </a:p>
          <a:p>
            <a:pPr marL="342900" indent="-342900" algn="ctr">
              <a:buFontTx/>
              <a:buChar char="-"/>
            </a:pPr>
            <a:r>
              <a:rPr lang="ru-RU" sz="2400" dirty="0" smtClean="0"/>
              <a:t>желание вступать в контакт с окружающими;</a:t>
            </a:r>
          </a:p>
          <a:p>
            <a:pPr marL="342900" indent="-342900" algn="ctr">
              <a:buFontTx/>
              <a:buChar char="-"/>
            </a:pPr>
            <a:r>
              <a:rPr lang="ru-RU" sz="2400" dirty="0" smtClean="0"/>
              <a:t>умение организовывать общение: слушать, эмоционально сопереживать,</a:t>
            </a:r>
          </a:p>
          <a:p>
            <a:pPr algn="ctr"/>
            <a:r>
              <a:rPr lang="ru-RU" sz="2400" dirty="0" smtClean="0"/>
              <a:t>решать конфликтные ситуации;</a:t>
            </a:r>
          </a:p>
          <a:p>
            <a:pPr algn="ctr"/>
            <a:r>
              <a:rPr lang="ru-RU" sz="2400" dirty="0" smtClean="0"/>
              <a:t>- знание норм и правил, которым необходимо следовать при общении с окружающими.</a:t>
            </a:r>
          </a:p>
        </p:txBody>
      </p:sp>
    </p:spTree>
    <p:extLst>
      <p:ext uri="{BB962C8B-B14F-4D97-AF65-F5344CB8AC3E}">
        <p14:creationId xmlns:p14="http://schemas.microsoft.com/office/powerpoint/2010/main" val="115117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49943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Почему именно театрализованная деятельность?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Театр – особая среда для развития творческих и коммуникативных способностей детей.</a:t>
            </a:r>
          </a:p>
          <a:p>
            <a:pPr algn="ctr"/>
            <a:r>
              <a:rPr lang="ru-RU" sz="2400" dirty="0" smtClean="0"/>
              <a:t>Это ключ к нравственному развитию ребенка, который открывает новую грань </a:t>
            </a:r>
          </a:p>
          <a:p>
            <a:pPr algn="ctr"/>
            <a:r>
              <a:rPr lang="ru-RU" sz="2400" dirty="0" smtClean="0"/>
              <a:t>деятельности, приобщает не только к искусству мимики и жеста, но и к культуре общения.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Театрализованная деятельность один из самых эффективных способов воздействия на детей, в котором наиболее полно и ярко проявляется принцип обучения:</a:t>
            </a:r>
          </a:p>
          <a:p>
            <a:pPr algn="ctr"/>
            <a:endParaRPr lang="ru-RU" sz="2400" dirty="0"/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УЧИТЬ ИГРАЯ</a:t>
            </a:r>
          </a:p>
        </p:txBody>
      </p:sp>
    </p:spTree>
    <p:extLst>
      <p:ext uri="{BB962C8B-B14F-4D97-AF65-F5344CB8AC3E}">
        <p14:creationId xmlns:p14="http://schemas.microsoft.com/office/powerpoint/2010/main" val="375161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27314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Л.С. Выготский</a:t>
            </a:r>
          </a:p>
          <a:p>
            <a:r>
              <a:rPr lang="ru-RU" sz="2400" dirty="0" smtClean="0"/>
              <a:t>Первоначальная функция речи коммуникативная. Речь есть, прежде всего, средство социального общения, средство высказывания и понимания.</a:t>
            </a:r>
          </a:p>
          <a:p>
            <a:endParaRPr lang="ru-RU" sz="2400" dirty="0"/>
          </a:p>
          <a:p>
            <a:r>
              <a:rPr lang="ru-RU" sz="2400" b="1" dirty="0" smtClean="0"/>
              <a:t>А.М. </a:t>
            </a:r>
            <a:r>
              <a:rPr lang="ru-RU" sz="2400" b="1" dirty="0" err="1" smtClean="0"/>
              <a:t>Бородич</a:t>
            </a:r>
            <a:endParaRPr lang="ru-RU" sz="2400" b="1" dirty="0" smtClean="0"/>
          </a:p>
          <a:p>
            <a:r>
              <a:rPr lang="ru-RU" sz="2400" dirty="0" smtClean="0"/>
              <a:t>Связная речь – смысловое развернутое высказывание, ряд логически сочетающихся предложений, обеспечивающих общение и взаимопонимание людей.</a:t>
            </a: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11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199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Вашему вниманию, я предлагаю театрализованные игры на развитие коммуникативных навыков. Эти игры направлены на развитие навыков конструктивного общения, умения получать радость от общения, умение доверять сверстникам в построении действий, умение слушать и слышать другого </a:t>
            </a:r>
            <a:r>
              <a:rPr lang="ru-RU" sz="2400" dirty="0" smtClean="0"/>
              <a:t>человека.</a:t>
            </a:r>
            <a:endParaRPr lang="ru-RU" sz="2400" dirty="0"/>
          </a:p>
          <a:p>
            <a:r>
              <a:rPr lang="ru-RU" sz="2400" dirty="0"/>
              <a:t>З</a:t>
            </a:r>
            <a:r>
              <a:rPr lang="ru-RU" sz="2400" dirty="0" smtClean="0"/>
              <a:t>адачи</a:t>
            </a:r>
            <a:r>
              <a:rPr lang="ru-RU" sz="2400" dirty="0"/>
              <a:t>:</a:t>
            </a:r>
          </a:p>
          <a:p>
            <a:r>
              <a:rPr lang="ru-RU" sz="2400" dirty="0"/>
              <a:t>- </a:t>
            </a:r>
            <a:r>
              <a:rPr lang="ru-RU" sz="2400" dirty="0" smtClean="0"/>
              <a:t>формировать умение </a:t>
            </a:r>
            <a:r>
              <a:rPr lang="ru-RU" sz="2400" dirty="0"/>
              <a:t>действовать в коллективе, снятие телесных барьеров;</a:t>
            </a:r>
          </a:p>
          <a:p>
            <a:r>
              <a:rPr lang="ru-RU" sz="2400" dirty="0"/>
              <a:t>- </a:t>
            </a:r>
            <a:r>
              <a:rPr lang="ru-RU" sz="2400" dirty="0" smtClean="0"/>
              <a:t>формировать умение </a:t>
            </a:r>
            <a:r>
              <a:rPr lang="ru-RU" sz="2400" dirty="0"/>
              <a:t>устанавливать доброжелательные отношения, замечать положительные качества других и выражать это словами, делать комплименты;</a:t>
            </a:r>
          </a:p>
          <a:p>
            <a:r>
              <a:rPr lang="ru-RU" sz="2400" dirty="0" smtClean="0"/>
              <a:t>- формировать </a:t>
            </a:r>
            <a:r>
              <a:rPr lang="ru-RU" sz="2400" dirty="0"/>
              <a:t>волевые черты характера;</a:t>
            </a:r>
          </a:p>
          <a:p>
            <a:r>
              <a:rPr lang="ru-RU" sz="2400" dirty="0"/>
              <a:t>- </a:t>
            </a:r>
            <a:r>
              <a:rPr lang="ru-RU" sz="2400" dirty="0" smtClean="0"/>
              <a:t>формировать умение </a:t>
            </a:r>
            <a:r>
              <a:rPr lang="ru-RU" sz="2400" dirty="0"/>
              <a:t>решать конфликтные ситуации и преодоление конфликтов в общении друг с другом;</a:t>
            </a:r>
          </a:p>
          <a:p>
            <a:r>
              <a:rPr lang="ru-RU" sz="2400" dirty="0"/>
              <a:t>- </a:t>
            </a:r>
            <a:r>
              <a:rPr lang="ru-RU" sz="2400" dirty="0" smtClean="0"/>
              <a:t>развивать невербальных </a:t>
            </a:r>
            <a:r>
              <a:rPr lang="ru-RU" sz="2400" dirty="0"/>
              <a:t>и предметных способов взаимодействия, развивать и тренировать выразительность речи;</a:t>
            </a:r>
          </a:p>
          <a:p>
            <a:r>
              <a:rPr lang="ru-RU" sz="2400" dirty="0" smtClean="0"/>
              <a:t>- способствовать </a:t>
            </a:r>
            <a:r>
              <a:rPr lang="ru-RU" sz="2400" dirty="0"/>
              <a:t>раскрытию творческого потенциала;</a:t>
            </a:r>
          </a:p>
          <a:p>
            <a:r>
              <a:rPr lang="ru-RU" sz="2400" dirty="0"/>
              <a:t>- </a:t>
            </a:r>
            <a:r>
              <a:rPr lang="ru-RU" sz="2400" dirty="0" smtClean="0"/>
              <a:t>создавать благоприятную атмосферу </a:t>
            </a:r>
            <a:r>
              <a:rPr lang="ru-RU" sz="2400" dirty="0"/>
              <a:t>непосредственного, свободного общения и эмоциональной близости.</a:t>
            </a:r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7101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1999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Театральные этюды учат детей общаться с людьми в различных ситуациях, развивают навыки взаимодействия с партнером. </a:t>
            </a:r>
          </a:p>
          <a:p>
            <a:r>
              <a:rPr lang="ru-RU" sz="2000" i="1" dirty="0"/>
              <a:t>Цель: развитие умения передавать характер с помощью движения, мимики, голоса.</a:t>
            </a:r>
          </a:p>
          <a:p>
            <a:r>
              <a:rPr lang="ru-RU" sz="2400" b="1" i="1" dirty="0" smtClean="0"/>
              <a:t>Этюд </a:t>
            </a:r>
            <a:r>
              <a:rPr lang="ru-RU" sz="2400" b="1" i="1" dirty="0"/>
              <a:t>«Хвастливый заяц»</a:t>
            </a:r>
          </a:p>
          <a:p>
            <a:r>
              <a:rPr lang="ru-RU" sz="2400" dirty="0" smtClean="0"/>
              <a:t>Заяц </a:t>
            </a:r>
            <a:r>
              <a:rPr lang="ru-RU" sz="2400" dirty="0"/>
              <a:t>гордо хвастается. Голова откинута назад. Голос громкий, уверенный.</a:t>
            </a:r>
          </a:p>
          <a:p>
            <a:r>
              <a:rPr lang="ru-RU" sz="2400" b="1" i="1" dirty="0" smtClean="0"/>
              <a:t>Этюд </a:t>
            </a:r>
            <a:r>
              <a:rPr lang="ru-RU" sz="2400" b="1" i="1" dirty="0"/>
              <a:t>«Невоспитанный мышонок»</a:t>
            </a:r>
          </a:p>
          <a:p>
            <a:r>
              <a:rPr lang="ru-RU" sz="2400" dirty="0"/>
              <a:t>Мышонок идет по лесу. С ним здороваются зайцы, белки, а он отворачивается.</a:t>
            </a:r>
          </a:p>
          <a:p>
            <a:r>
              <a:rPr lang="ru-RU" sz="2400" b="1" i="1" dirty="0"/>
              <a:t>Этюд «Мышонок хочет играть с друзьями»</a:t>
            </a:r>
          </a:p>
          <a:p>
            <a:r>
              <a:rPr lang="ru-RU" sz="2400" dirty="0"/>
              <a:t>Мышонок подбегает к друзьям, а они отворачиваются от него.</a:t>
            </a:r>
          </a:p>
          <a:p>
            <a:r>
              <a:rPr lang="ru-RU" sz="2400" b="1" i="1" dirty="0"/>
              <a:t>Этюд «Мышонок мирится с друзьями»</a:t>
            </a:r>
          </a:p>
          <a:p>
            <a:r>
              <a:rPr lang="ru-RU" sz="2400" dirty="0"/>
              <a:t>Мышонок подбегает к зайцам, белкам, другим животным, которых дети могут выбрать по желанию, и говорит им вежливые слова.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Этюды </a:t>
            </a:r>
            <a:r>
              <a:rPr lang="ru-RU" sz="2400" b="1" i="1" dirty="0"/>
              <a:t>на общение.</a:t>
            </a:r>
          </a:p>
          <a:p>
            <a:r>
              <a:rPr lang="ru-RU" sz="2400" dirty="0" smtClean="0"/>
              <a:t>1</a:t>
            </a:r>
            <a:r>
              <a:rPr lang="ru-RU" sz="2400" dirty="0"/>
              <a:t>. </a:t>
            </a:r>
            <a:r>
              <a:rPr lang="ru-RU" sz="2400" dirty="0" smtClean="0"/>
              <a:t>Сказочные герои </a:t>
            </a:r>
            <a:r>
              <a:rPr lang="ru-RU" sz="2400" dirty="0"/>
              <a:t>встречаются друг с другом и:</a:t>
            </a:r>
          </a:p>
          <a:p>
            <a:r>
              <a:rPr lang="ru-RU" sz="2400" dirty="0"/>
              <a:t>а) здороваются,</a:t>
            </a:r>
          </a:p>
          <a:p>
            <a:r>
              <a:rPr lang="ru-RU" sz="2400" dirty="0"/>
              <a:t>б) спрашивают друг друга о здоровье,</a:t>
            </a:r>
          </a:p>
          <a:p>
            <a:r>
              <a:rPr lang="ru-RU" sz="2400" dirty="0"/>
              <a:t>в) прощаются.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107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88571"/>
            <a:ext cx="12191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Игры инсценировки:</a:t>
            </a:r>
          </a:p>
          <a:p>
            <a:r>
              <a:rPr lang="ru-RU" sz="2400" dirty="0"/>
              <a:t>Цель: </a:t>
            </a:r>
            <a:r>
              <a:rPr lang="ru-RU" sz="2400" dirty="0" smtClean="0"/>
              <a:t>развитие умения </a:t>
            </a:r>
            <a:r>
              <a:rPr lang="ru-RU" sz="2400" dirty="0"/>
              <a:t>использовать невербальные средства общения; </a:t>
            </a:r>
            <a:r>
              <a:rPr lang="ru-RU" sz="2400" dirty="0" smtClean="0"/>
              <a:t>закрепление  знаний </a:t>
            </a:r>
            <a:r>
              <a:rPr lang="ru-RU" sz="2400" dirty="0"/>
              <a:t>норм в общении.</a:t>
            </a:r>
          </a:p>
          <a:p>
            <a:r>
              <a:rPr lang="ru-RU" sz="2400" dirty="0"/>
              <a:t>Показать, как Коза (Баба Яга, Красная Шапочка и др.):</a:t>
            </a:r>
          </a:p>
          <a:p>
            <a:r>
              <a:rPr lang="ru-RU" sz="2400" dirty="0"/>
              <a:t>1.        смотрится в </a:t>
            </a:r>
            <a:r>
              <a:rPr lang="ru-RU" sz="2400" dirty="0" smtClean="0"/>
              <a:t>зеркало;</a:t>
            </a:r>
            <a:endParaRPr lang="ru-RU" sz="2400" dirty="0"/>
          </a:p>
          <a:p>
            <a:r>
              <a:rPr lang="ru-RU" sz="2400" dirty="0"/>
              <a:t>2.        пробует любимое блюдо;</a:t>
            </a:r>
          </a:p>
          <a:p>
            <a:r>
              <a:rPr lang="ru-RU" sz="2400" dirty="0"/>
              <a:t>3.        пробует нелюбимое блюдо.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1075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88571"/>
            <a:ext cx="121919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Встреча сказочных героев</a:t>
            </a:r>
          </a:p>
          <a:p>
            <a:r>
              <a:rPr lang="ru-RU" sz="2400" dirty="0"/>
              <a:t>Цель: </a:t>
            </a:r>
            <a:r>
              <a:rPr lang="ru-RU" sz="2400" dirty="0" smtClean="0"/>
              <a:t>описание своих ощущений </a:t>
            </a:r>
            <a:r>
              <a:rPr lang="ru-RU" sz="2400" dirty="0"/>
              <a:t>в новой роли, </a:t>
            </a:r>
            <a:r>
              <a:rPr lang="ru-RU" sz="2400" dirty="0" smtClean="0"/>
              <a:t>формирование адекватной самооценки, помощь </a:t>
            </a:r>
            <a:r>
              <a:rPr lang="ru-RU" sz="2400" dirty="0"/>
              <a:t>ребёнку в осознании себя и своих черт характера.</a:t>
            </a:r>
          </a:p>
          <a:p>
            <a:r>
              <a:rPr lang="ru-RU" sz="2400" dirty="0"/>
              <a:t>Педагог играет роль волшебника, подбирая каждому ребёнку образ сказочного персонажа, который обладает личностными особенностями, противоположными характеру ребёнка. Например, конфликтному ребёнку даётся роль персонажа, который со всеми дружит, всем помогает; ребёнку с низкой самооценкой даётся роль героя. Каждому герою волшебник даёт по «пять жизней» (фишки, которых он лишается, если изменит свой поведение). Далее детям предлагается придумать сказку для своих героев и разыграть её.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6771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767</Words>
  <Application>Microsoft Office PowerPoint</Application>
  <PresentationFormat>Широкоэкранный</PresentationFormat>
  <Paragraphs>92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nmane</dc:creator>
  <cp:lastModifiedBy>Пользователь</cp:lastModifiedBy>
  <cp:revision>17</cp:revision>
  <dcterms:created xsi:type="dcterms:W3CDTF">2022-11-22T10:31:23Z</dcterms:created>
  <dcterms:modified xsi:type="dcterms:W3CDTF">2023-11-27T11:36:02Z</dcterms:modified>
</cp:coreProperties>
</file>