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BEDC-EC0D-4969-9876-9223266E398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EA6-37B7-43ED-B0FD-E8A86A75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1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BEDC-EC0D-4969-9876-9223266E398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EA6-37B7-43ED-B0FD-E8A86A75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4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BEDC-EC0D-4969-9876-9223266E398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EA6-37B7-43ED-B0FD-E8A86A75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5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BEDC-EC0D-4969-9876-9223266E398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EA6-37B7-43ED-B0FD-E8A86A75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BEDC-EC0D-4969-9876-9223266E398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EA6-37B7-43ED-B0FD-E8A86A75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1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BEDC-EC0D-4969-9876-9223266E398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EA6-37B7-43ED-B0FD-E8A86A75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4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BEDC-EC0D-4969-9876-9223266E398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EA6-37B7-43ED-B0FD-E8A86A75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8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BEDC-EC0D-4969-9876-9223266E398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EA6-37B7-43ED-B0FD-E8A86A75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4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BEDC-EC0D-4969-9876-9223266E398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EA6-37B7-43ED-B0FD-E8A86A75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4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BEDC-EC0D-4969-9876-9223266E398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EA6-37B7-43ED-B0FD-E8A86A75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3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BEDC-EC0D-4969-9876-9223266E398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EA6-37B7-43ED-B0FD-E8A86A75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1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3BEDC-EC0D-4969-9876-9223266E3987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AEA6-37B7-43ED-B0FD-E8A86A752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0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9242" y="365125"/>
            <a:ext cx="9580728" cy="389297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Дидактическая игра «Звуки и буквы».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" y="1197323"/>
            <a:ext cx="2057350" cy="2046501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2093284" y="3902039"/>
            <a:ext cx="1378424" cy="139207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36" y="3291302"/>
            <a:ext cx="564649" cy="610737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17409" y="1514901"/>
            <a:ext cx="5158854" cy="103723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НИТКИ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3750036" y="3902039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446339" y="3902039"/>
            <a:ext cx="1378424" cy="139207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142642" y="3902039"/>
            <a:ext cx="1378424" cy="139207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8838945" y="3902039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6964057" y="3577669"/>
            <a:ext cx="2547" cy="1856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Арка 19"/>
          <p:cNvSpPr/>
          <p:nvPr/>
        </p:nvSpPr>
        <p:spPr>
          <a:xfrm rot="10800000">
            <a:off x="1924332" y="4234542"/>
            <a:ext cx="4939981" cy="1483870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rot="10800000">
            <a:off x="7170265" y="4396937"/>
            <a:ext cx="3047103" cy="1321475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4542020" y="3360370"/>
            <a:ext cx="254832" cy="4321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2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65" y="465022"/>
            <a:ext cx="3421653" cy="2481941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2297467" y="3469833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1" y="2740635"/>
            <a:ext cx="690807" cy="747192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4113630" y="3482967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895704" y="3484628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41" y="2745098"/>
            <a:ext cx="682554" cy="738266"/>
          </a:xfrm>
          <a:prstGeom prst="rect">
            <a:avLst/>
          </a:prstGeom>
        </p:spPr>
      </p:pic>
      <p:sp>
        <p:nvSpPr>
          <p:cNvPr id="13" name="Блок-схема: узел 12"/>
          <p:cNvSpPr/>
          <p:nvPr/>
        </p:nvSpPr>
        <p:spPr>
          <a:xfrm>
            <a:off x="7726306" y="3482967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Арка 13"/>
          <p:cNvSpPr/>
          <p:nvPr/>
        </p:nvSpPr>
        <p:spPr>
          <a:xfrm rot="10800000">
            <a:off x="2019376" y="3626814"/>
            <a:ext cx="7094644" cy="1856339"/>
          </a:xfrm>
          <a:prstGeom prst="blockArc">
            <a:avLst>
              <a:gd name="adj1" fmla="val 11105300"/>
              <a:gd name="adj2" fmla="val 21323200"/>
              <a:gd name="adj3" fmla="val 644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685612" y="365125"/>
            <a:ext cx="2293496" cy="1325563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БАНТ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34332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3" grpId="0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" y="-337506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72" y="342988"/>
            <a:ext cx="3017746" cy="24449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4" name="Блок-схема: узел 3"/>
          <p:cNvSpPr/>
          <p:nvPr/>
        </p:nvSpPr>
        <p:spPr>
          <a:xfrm>
            <a:off x="1745021" y="3777706"/>
            <a:ext cx="1378424" cy="139207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27" y="2902083"/>
            <a:ext cx="765102" cy="827551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565878" y="3796314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432682" y="3796314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08" y="2885156"/>
            <a:ext cx="765102" cy="827551"/>
          </a:xfrm>
          <a:prstGeom prst="rect">
            <a:avLst/>
          </a:prstGeom>
        </p:spPr>
      </p:pic>
      <p:sp>
        <p:nvSpPr>
          <p:cNvPr id="16" name="Блок-схема: узел 15"/>
          <p:cNvSpPr/>
          <p:nvPr/>
        </p:nvSpPr>
        <p:spPr>
          <a:xfrm>
            <a:off x="7274929" y="3826835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/>
          <p:cNvSpPr/>
          <p:nvPr/>
        </p:nvSpPr>
        <p:spPr>
          <a:xfrm rot="10800000">
            <a:off x="1661323" y="3826835"/>
            <a:ext cx="7094644" cy="1856339"/>
          </a:xfrm>
          <a:prstGeom prst="blockArc">
            <a:avLst>
              <a:gd name="adj1" fmla="val 11105300"/>
              <a:gd name="adj2" fmla="val 21323200"/>
              <a:gd name="adj3" fmla="val 644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5711252" y="734518"/>
            <a:ext cx="5642548" cy="956170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БИНТ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3663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6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79" y="737731"/>
            <a:ext cx="3037602" cy="3316763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4601981" y="3679961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21" y="2778070"/>
            <a:ext cx="833832" cy="901891"/>
          </a:xfrm>
          <a:prstGeom prst="rect">
            <a:avLst/>
          </a:prstGeom>
        </p:spPr>
      </p:pic>
      <p:sp>
        <p:nvSpPr>
          <p:cNvPr id="8" name="Блок-схема: узел 7"/>
          <p:cNvSpPr/>
          <p:nvPr/>
        </p:nvSpPr>
        <p:spPr>
          <a:xfrm>
            <a:off x="6423733" y="3679961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299364" y="3679961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Арка 9"/>
          <p:cNvSpPr/>
          <p:nvPr/>
        </p:nvSpPr>
        <p:spPr>
          <a:xfrm rot="10800000">
            <a:off x="4497048" y="3679960"/>
            <a:ext cx="5328207" cy="2098949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423732" y="365125"/>
            <a:ext cx="4930067" cy="2752829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ЖУК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78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1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69" y="-45180"/>
            <a:ext cx="3703948" cy="3470599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1848225" y="3961095"/>
            <a:ext cx="1378424" cy="139207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85" y="3130296"/>
            <a:ext cx="775382" cy="838670"/>
          </a:xfrm>
          <a:prstGeom prst="rect">
            <a:avLst/>
          </a:prstGeom>
        </p:spPr>
      </p:pic>
      <p:sp>
        <p:nvSpPr>
          <p:cNvPr id="6" name="Блок-схема: узел 5"/>
          <p:cNvSpPr/>
          <p:nvPr/>
        </p:nvSpPr>
        <p:spPr>
          <a:xfrm>
            <a:off x="3406867" y="3968966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109610" y="3968966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34" y="3130296"/>
            <a:ext cx="775382" cy="838670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6805546" y="3968966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8562556" y="3968966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33" y="3130296"/>
            <a:ext cx="775382" cy="83867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4970763" y="3549631"/>
            <a:ext cx="2547" cy="1856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Арка 12"/>
          <p:cNvSpPr/>
          <p:nvPr/>
        </p:nvSpPr>
        <p:spPr>
          <a:xfrm rot="10800000">
            <a:off x="1834739" y="4234543"/>
            <a:ext cx="2933328" cy="1749285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10800000">
            <a:off x="4987985" y="4054657"/>
            <a:ext cx="4952994" cy="1929171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7677127" y="3429000"/>
            <a:ext cx="194872" cy="411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488034" y="365125"/>
            <a:ext cx="4865766" cy="2193285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ДИВАН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3309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13" y="574938"/>
            <a:ext cx="2652260" cy="2471022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1848225" y="3961095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55" y="3153308"/>
            <a:ext cx="746829" cy="807787"/>
          </a:xfrm>
          <a:prstGeom prst="rect">
            <a:avLst/>
          </a:prstGeom>
        </p:spPr>
      </p:pic>
      <p:sp>
        <p:nvSpPr>
          <p:cNvPr id="7" name="Блок-схема: узел 6"/>
          <p:cNvSpPr/>
          <p:nvPr/>
        </p:nvSpPr>
        <p:spPr>
          <a:xfrm>
            <a:off x="3550914" y="3963105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340518" y="4001256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69" y="3224724"/>
            <a:ext cx="746829" cy="807787"/>
          </a:xfrm>
          <a:prstGeom prst="rect">
            <a:avLst/>
          </a:prstGeom>
        </p:spPr>
      </p:pic>
      <p:sp>
        <p:nvSpPr>
          <p:cNvPr id="10" name="Блок-схема: узел 9"/>
          <p:cNvSpPr/>
          <p:nvPr/>
        </p:nvSpPr>
        <p:spPr>
          <a:xfrm>
            <a:off x="7096831" y="4032511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8925069" y="4032511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6940028" y="3728742"/>
            <a:ext cx="2547" cy="1856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Арка 12"/>
          <p:cNvSpPr/>
          <p:nvPr/>
        </p:nvSpPr>
        <p:spPr>
          <a:xfrm rot="10800000">
            <a:off x="1834738" y="4234542"/>
            <a:ext cx="4951033" cy="1749285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10800000">
            <a:off x="7163661" y="4407106"/>
            <a:ext cx="3139832" cy="1528997"/>
          </a:xfrm>
          <a:prstGeom prst="blockArc">
            <a:avLst>
              <a:gd name="adj1" fmla="val 11136743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862063" y="756482"/>
            <a:ext cx="5381469" cy="1890358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ЛАМПА</a:t>
            </a:r>
            <a:endParaRPr lang="ru-RU" sz="66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392118" y="3507698"/>
            <a:ext cx="269823" cy="3447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5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2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97" y="909529"/>
            <a:ext cx="2186499" cy="3357857"/>
          </a:xfrm>
          <a:prstGeom prst="rect">
            <a:avLst/>
          </a:prstGeom>
        </p:spPr>
      </p:pic>
      <p:sp>
        <p:nvSpPr>
          <p:cNvPr id="6" name="Блок-схема: узел 5"/>
          <p:cNvSpPr/>
          <p:nvPr/>
        </p:nvSpPr>
        <p:spPr>
          <a:xfrm>
            <a:off x="4304910" y="3571350"/>
            <a:ext cx="1378424" cy="139207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3" y="2795990"/>
            <a:ext cx="716849" cy="775360"/>
          </a:xfrm>
          <a:prstGeom prst="rect">
            <a:avLst/>
          </a:prstGeom>
        </p:spPr>
      </p:pic>
      <p:sp>
        <p:nvSpPr>
          <p:cNvPr id="21" name="Блок-схема: узел 20"/>
          <p:cNvSpPr/>
          <p:nvPr/>
        </p:nvSpPr>
        <p:spPr>
          <a:xfrm>
            <a:off x="5985145" y="3571350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7624144" y="3571350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9263143" y="3571350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7559359" y="3183670"/>
            <a:ext cx="2547" cy="1856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Арка 24"/>
          <p:cNvSpPr/>
          <p:nvPr/>
        </p:nvSpPr>
        <p:spPr>
          <a:xfrm rot="10800000">
            <a:off x="4304909" y="3989535"/>
            <a:ext cx="3115222" cy="1504241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 rot="10800000">
            <a:off x="7659299" y="3769462"/>
            <a:ext cx="3068210" cy="1749285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10143555" y="3136234"/>
            <a:ext cx="292999" cy="336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6250898" y="365125"/>
            <a:ext cx="5102901" cy="190051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ЛИСА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2099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21" y="508441"/>
            <a:ext cx="2626221" cy="29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2388">
            <a:off x="1393371" y="1383846"/>
            <a:ext cx="3162978" cy="1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" y="677227"/>
            <a:ext cx="3217545" cy="32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890" y="365125"/>
            <a:ext cx="10070910" cy="587190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3600" dirty="0" smtClean="0">
                <a:solidFill>
                  <a:srgbClr val="C00000"/>
                </a:solidFill>
              </a:rPr>
              <a:t> Формирование умения слышать звучащее слово, т.е. безошибочно устанавливать последовательность звуков в нём и давать характеристику каждому звуку.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1. Учить определять количество слогов.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2. Учить  ставить ударение.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3.Учить давать характеристику каждому звуку в слове.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4. Учить устанавливать соотношение между буквами и звуками в слове.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06"/>
            <a:ext cx="12191999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52" y="593652"/>
            <a:ext cx="6523630" cy="2739814"/>
          </a:xfrm>
          <a:prstGeom prst="rect">
            <a:avLst/>
          </a:prstGeom>
        </p:spPr>
      </p:pic>
      <p:sp>
        <p:nvSpPr>
          <p:cNvPr id="6" name="Блок-схема: узел 5"/>
          <p:cNvSpPr/>
          <p:nvPr/>
        </p:nvSpPr>
        <p:spPr>
          <a:xfrm>
            <a:off x="2537437" y="3806514"/>
            <a:ext cx="1378424" cy="139207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167379" y="3806514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868275" y="3806514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569171" y="3791250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89" y="3134813"/>
            <a:ext cx="607148" cy="65670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5759355" y="3517891"/>
            <a:ext cx="0" cy="19387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Арка 26"/>
          <p:cNvSpPr/>
          <p:nvPr/>
        </p:nvSpPr>
        <p:spPr>
          <a:xfrm rot="10800000">
            <a:off x="2514951" y="4249571"/>
            <a:ext cx="3167854" cy="1692321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Арка 27"/>
          <p:cNvSpPr/>
          <p:nvPr/>
        </p:nvSpPr>
        <p:spPr>
          <a:xfrm rot="10800000" flipH="1">
            <a:off x="5835205" y="4401971"/>
            <a:ext cx="3218854" cy="1539922"/>
          </a:xfrm>
          <a:prstGeom prst="blockArc">
            <a:avLst>
              <a:gd name="adj1" fmla="val 10884280"/>
              <a:gd name="adj2" fmla="val 21552720"/>
              <a:gd name="adj3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8666328" y="3333466"/>
            <a:ext cx="387731" cy="351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924335" y="365125"/>
            <a:ext cx="2688608" cy="2036881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ПИЛА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2760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7" grpId="0" animBg="1"/>
      <p:bldP spid="2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32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643869"/>
            <a:ext cx="3753133" cy="2905153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1687817" y="3761848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399428" y="3801505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135538" y="3801505"/>
            <a:ext cx="1378424" cy="139207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54" y="3096152"/>
            <a:ext cx="615461" cy="665696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6783611" y="3822380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81433" y="3549022"/>
            <a:ext cx="0" cy="19387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Арка 11"/>
          <p:cNvSpPr/>
          <p:nvPr/>
        </p:nvSpPr>
        <p:spPr>
          <a:xfrm rot="10800000">
            <a:off x="1689044" y="4140389"/>
            <a:ext cx="3167854" cy="1692321"/>
          </a:xfrm>
          <a:prstGeom prst="blockArc">
            <a:avLst>
              <a:gd name="adj1" fmla="val 11044956"/>
              <a:gd name="adj2" fmla="val 21320304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 rot="10800000">
            <a:off x="5126548" y="4140389"/>
            <a:ext cx="3167854" cy="1692321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227483" y="3299215"/>
            <a:ext cx="245659" cy="3328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715904" y="365125"/>
            <a:ext cx="2410643" cy="1948332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ПОНИ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2065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2" grpId="0" animBg="1"/>
      <p:bldP spid="13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44" y="739533"/>
            <a:ext cx="3570032" cy="3488895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4874525" y="3679961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613477" y="3697323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8444557" y="3697323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Арка 6"/>
          <p:cNvSpPr/>
          <p:nvPr/>
        </p:nvSpPr>
        <p:spPr>
          <a:xfrm rot="10800000">
            <a:off x="5083791" y="4039736"/>
            <a:ext cx="4529924" cy="1739175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52949" y="365125"/>
            <a:ext cx="2440676" cy="229618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КОТ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9107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" y="493096"/>
            <a:ext cx="4196687" cy="3173745"/>
          </a:xfrm>
          <a:prstGeom prst="rect">
            <a:avLst/>
          </a:prstGeom>
        </p:spPr>
      </p:pic>
      <p:sp>
        <p:nvSpPr>
          <p:cNvPr id="8" name="Блок-схема: узел 7"/>
          <p:cNvSpPr/>
          <p:nvPr/>
        </p:nvSpPr>
        <p:spPr>
          <a:xfrm>
            <a:off x="5223743" y="3697323"/>
            <a:ext cx="1378424" cy="139207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834150" y="3697323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8475269" y="3697323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 rot="10800000">
            <a:off x="5295332" y="4039736"/>
            <a:ext cx="4529924" cy="1739175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834150" y="1228600"/>
            <a:ext cx="2245057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КИТ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7393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2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1" y="477440"/>
            <a:ext cx="2618917" cy="5135130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3293541" y="3756915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848444" y="3765406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6403348" y="3780396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33" y="3045005"/>
            <a:ext cx="637513" cy="689548"/>
          </a:xfrm>
          <a:prstGeom prst="rect">
            <a:avLst/>
          </a:prstGeom>
        </p:spPr>
      </p:pic>
      <p:sp>
        <p:nvSpPr>
          <p:cNvPr id="42" name="Заголовок 41"/>
          <p:cNvSpPr>
            <a:spLocks noGrp="1"/>
          </p:cNvSpPr>
          <p:nvPr>
            <p:ph type="title"/>
          </p:nvPr>
        </p:nvSpPr>
        <p:spPr>
          <a:xfrm>
            <a:off x="4592518" y="839449"/>
            <a:ext cx="6761281" cy="85123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ХАЛАТ</a:t>
            </a:r>
            <a:endParaRPr lang="ru-RU" sz="6600" b="1" dirty="0"/>
          </a:p>
        </p:txBody>
      </p:sp>
      <p:sp>
        <p:nvSpPr>
          <p:cNvPr id="41" name="Блок-схема: узел 40"/>
          <p:cNvSpPr/>
          <p:nvPr/>
        </p:nvSpPr>
        <p:spPr>
          <a:xfrm>
            <a:off x="7973158" y="3756915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9542968" y="3756915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6303835" y="3548043"/>
            <a:ext cx="2547" cy="1856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Арка 47"/>
          <p:cNvSpPr/>
          <p:nvPr/>
        </p:nvSpPr>
        <p:spPr>
          <a:xfrm rot="10800000">
            <a:off x="3293540" y="4054662"/>
            <a:ext cx="2933328" cy="1749284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Арка 48"/>
          <p:cNvSpPr/>
          <p:nvPr/>
        </p:nvSpPr>
        <p:spPr>
          <a:xfrm rot="10800000">
            <a:off x="6407563" y="4053467"/>
            <a:ext cx="4529924" cy="1739175"/>
          </a:xfrm>
          <a:prstGeom prst="blockArc">
            <a:avLst>
              <a:gd name="adj1" fmla="val 11044956"/>
              <a:gd name="adj2" fmla="val 21390436"/>
              <a:gd name="adj3" fmla="val 1644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8922053" y="3263865"/>
            <a:ext cx="164892" cy="3447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37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42" grpId="0"/>
      <p:bldP spid="41" grpId="0" animBg="1"/>
      <p:bldP spid="43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" y="793463"/>
            <a:ext cx="4762500" cy="2752725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2019377" y="3810022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751545" y="3810022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417178" y="3810022"/>
            <a:ext cx="1378424" cy="1392072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140154" y="3810022"/>
            <a:ext cx="1378424" cy="139207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8863130" y="3810022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6964057" y="3577669"/>
            <a:ext cx="2547" cy="1856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Арка 17"/>
          <p:cNvSpPr/>
          <p:nvPr/>
        </p:nvSpPr>
        <p:spPr>
          <a:xfrm rot="10800000">
            <a:off x="2019376" y="4054662"/>
            <a:ext cx="4600128" cy="1749284"/>
          </a:xfrm>
          <a:prstGeom prst="blockArc">
            <a:avLst>
              <a:gd name="adj1" fmla="val 11044956"/>
              <a:gd name="adj2" fmla="val 21323200"/>
              <a:gd name="adj3" fmla="val 644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rot="10800000">
            <a:off x="7224190" y="4077660"/>
            <a:ext cx="2933328" cy="1749285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4646951" y="3414000"/>
            <a:ext cx="284813" cy="3054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5417178" y="365125"/>
            <a:ext cx="4740340" cy="218149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ТАПКИ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28363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  <p:bldP spid="19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4" y="240066"/>
            <a:ext cx="2371184" cy="2894968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2093284" y="3902039"/>
            <a:ext cx="1378424" cy="139207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36" y="3189798"/>
            <a:ext cx="654331" cy="707739"/>
          </a:xfrm>
          <a:prstGeom prst="rect">
            <a:avLst/>
          </a:prstGeom>
        </p:spPr>
      </p:pic>
      <p:sp>
        <p:nvSpPr>
          <p:cNvPr id="11" name="Блок-схема: узел 10"/>
          <p:cNvSpPr/>
          <p:nvPr/>
        </p:nvSpPr>
        <p:spPr>
          <a:xfrm>
            <a:off x="3750036" y="3902039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5406788" y="3902039"/>
            <a:ext cx="1378424" cy="139207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063540" y="3902039"/>
            <a:ext cx="1378424" cy="139207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8720292" y="3897537"/>
            <a:ext cx="1378424" cy="1392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6964057" y="3577669"/>
            <a:ext cx="2547" cy="1856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Арка 15"/>
          <p:cNvSpPr/>
          <p:nvPr/>
        </p:nvSpPr>
        <p:spPr>
          <a:xfrm rot="10800000">
            <a:off x="1834738" y="4234542"/>
            <a:ext cx="4951033" cy="1749285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0800000">
            <a:off x="7170266" y="4396938"/>
            <a:ext cx="2928450" cy="1586890"/>
          </a:xfrm>
          <a:prstGeom prst="blockArc">
            <a:avLst>
              <a:gd name="adj1" fmla="val 11044956"/>
              <a:gd name="adj2" fmla="val 21320305"/>
              <a:gd name="adj3" fmla="val 149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4542020" y="3360370"/>
            <a:ext cx="254832" cy="4321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5128460" y="764497"/>
            <a:ext cx="3313504" cy="2447823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МИШКА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5123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43</Words>
  <Application>Microsoft Office PowerPoint</Application>
  <PresentationFormat>Широкоэкранный</PresentationFormat>
  <Paragraphs>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Дидактическая игра «Звуки и буквы».</vt:lpstr>
      <vt:lpstr>Цель: Формирование умения слышать звучащее слово, т.е. безошибочно устанавливать последовательность звуков в нём и давать характеристику каждому звуку. Задачи: 1. Учить определять количество слогов. 2. Учить  ставить ударение. 3.Учить давать характеристику каждому звуку в слове. 4. Учить устанавливать соотношение между буквами и звуками в слове.</vt:lpstr>
      <vt:lpstr>ПИЛА</vt:lpstr>
      <vt:lpstr>ПОНИ</vt:lpstr>
      <vt:lpstr>КОТ</vt:lpstr>
      <vt:lpstr>КИТ</vt:lpstr>
      <vt:lpstr>ХАЛАТ</vt:lpstr>
      <vt:lpstr>ТАПКИ</vt:lpstr>
      <vt:lpstr>МИШКА</vt:lpstr>
      <vt:lpstr>НИТКИ</vt:lpstr>
      <vt:lpstr>БАНТ</vt:lpstr>
      <vt:lpstr>БИНТ</vt:lpstr>
      <vt:lpstr>ЖУК</vt:lpstr>
      <vt:lpstr>ДИВАН</vt:lpstr>
      <vt:lpstr>ЛАМПА</vt:lpstr>
      <vt:lpstr>ЛИСА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26</cp:revision>
  <dcterms:created xsi:type="dcterms:W3CDTF">2018-11-28T06:16:53Z</dcterms:created>
  <dcterms:modified xsi:type="dcterms:W3CDTF">2018-12-09T16:15:21Z</dcterms:modified>
</cp:coreProperties>
</file>