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20"/>
  </p:notesMasterIdLst>
  <p:sldIdLst>
    <p:sldId id="256" r:id="rId2"/>
    <p:sldId id="273" r:id="rId3"/>
    <p:sldId id="274" r:id="rId4"/>
    <p:sldId id="257" r:id="rId5"/>
    <p:sldId id="260" r:id="rId6"/>
    <p:sldId id="263" r:id="rId7"/>
    <p:sldId id="262" r:id="rId8"/>
    <p:sldId id="259" r:id="rId9"/>
    <p:sldId id="261" r:id="rId10"/>
    <p:sldId id="265" r:id="rId11"/>
    <p:sldId id="267" r:id="rId12"/>
    <p:sldId id="266" r:id="rId13"/>
    <p:sldId id="275" r:id="rId14"/>
    <p:sldId id="276" r:id="rId15"/>
    <p:sldId id="268" r:id="rId16"/>
    <p:sldId id="269" r:id="rId17"/>
    <p:sldId id="270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9F4C-4696-AA96-A2DE6A49EF35}"/>
              </c:ext>
            </c:extLst>
          </c:dPt>
          <c:dPt>
            <c:idx val="1"/>
            <c:bubble3D val="0"/>
            <c:explosion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F4C-4696-AA96-A2DE6A49EF3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241-462D-A9B1-B5E39596B1B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241-462D-A9B1-B5E39596B1B7}"/>
              </c:ext>
            </c:extLst>
          </c:dPt>
          <c:dLbls>
            <c:dLbl>
              <c:idx val="0"/>
              <c:layout>
                <c:manualLayout>
                  <c:x val="-0.25917649507736307"/>
                  <c:y val="-9.362591073439814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 dirty="0" smtClean="0"/>
                      <a:t>60 %</a:t>
                    </a:r>
                  </a:p>
                  <a:p>
                    <a:pPr>
                      <a:defRPr/>
                    </a:pPr>
                    <a:endParaRPr lang="en-US" dirty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838407845800981"/>
                      <c:h val="0.2163400199711182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F4C-4696-AA96-A2DE6A49EF35}"/>
                </c:ext>
              </c:extLst>
            </c:dLbl>
            <c:dLbl>
              <c:idx val="1"/>
              <c:layout>
                <c:manualLayout>
                  <c:x val="0.24727166412430854"/>
                  <c:y val="0.1157461570136998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40 %</a:t>
                    </a:r>
                    <a:endParaRPr lang="en-US" dirty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10233082792372"/>
                      <c:h val="0.159279274226924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F4C-4696-AA96-A2DE6A49EF35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40</c:v>
                </c:pt>
                <c:pt idx="1">
                  <c:v>60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4C-4696-AA96-A2DE6A49EF3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B8A94-4710-4ACF-ADB1-84E5855877AD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765F4-1713-47E1-AD4B-712A931DA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562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765F4-1713-47E1-AD4B-712A931DAF3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918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765F4-1713-47E1-AD4B-712A931DAF3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427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765F4-1713-47E1-AD4B-712A931DAF3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690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458C-5F1C-4AAE-8131-214CD083A288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2A1BF84-A800-4900-8FD1-C8C20D34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57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458C-5F1C-4AAE-8131-214CD083A288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A1BF84-A800-4900-8FD1-C8C20D34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590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458C-5F1C-4AAE-8131-214CD083A288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A1BF84-A800-4900-8FD1-C8C20D342A0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8326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458C-5F1C-4AAE-8131-214CD083A288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A1BF84-A800-4900-8FD1-C8C20D34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86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458C-5F1C-4AAE-8131-214CD083A288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A1BF84-A800-4900-8FD1-C8C20D342A0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2589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458C-5F1C-4AAE-8131-214CD083A288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A1BF84-A800-4900-8FD1-C8C20D34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410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458C-5F1C-4AAE-8131-214CD083A288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F84-A800-4900-8FD1-C8C20D34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404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458C-5F1C-4AAE-8131-214CD083A288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F84-A800-4900-8FD1-C8C20D34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1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458C-5F1C-4AAE-8131-214CD083A288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F84-A800-4900-8FD1-C8C20D34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18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458C-5F1C-4AAE-8131-214CD083A288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A1BF84-A800-4900-8FD1-C8C20D34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205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458C-5F1C-4AAE-8131-214CD083A288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2A1BF84-A800-4900-8FD1-C8C20D34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48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458C-5F1C-4AAE-8131-214CD083A288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2A1BF84-A800-4900-8FD1-C8C20D34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07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458C-5F1C-4AAE-8131-214CD083A288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F84-A800-4900-8FD1-C8C20D34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809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458C-5F1C-4AAE-8131-214CD083A288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F84-A800-4900-8FD1-C8C20D34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097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458C-5F1C-4AAE-8131-214CD083A288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BF84-A800-4900-8FD1-C8C20D34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58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458C-5F1C-4AAE-8131-214CD083A288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A1BF84-A800-4900-8FD1-C8C20D34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203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E458C-5F1C-4AAE-8131-214CD083A288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2A1BF84-A800-4900-8FD1-C8C20D34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16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dou.gtn.lokos.net/mdou-detskij-sad-32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36618" y="332510"/>
            <a:ext cx="9467995" cy="375458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>
                <a:solidFill>
                  <a:srgbClr val="C00000"/>
                </a:solidFill>
              </a:rPr>
              <a:t>КРАТКАЯ АДАПТИРОВАННАЯ </a:t>
            </a:r>
            <a:r>
              <a:rPr lang="ru-RU" sz="2700" b="1" dirty="0">
                <a:solidFill>
                  <a:srgbClr val="C00000"/>
                </a:solidFill>
              </a:rPr>
              <a:t>ОБРАЗОВАТЕЛЬНАЯ ПРОГРАММА ДОШКОЛЬНОГО ОБРАЗОВАНИЯ</a:t>
            </a:r>
            <a:r>
              <a:rPr lang="ru-RU" sz="2700" dirty="0">
                <a:solidFill>
                  <a:srgbClr val="C00000"/>
                </a:solidFill>
              </a:rPr>
              <a:t/>
            </a:r>
            <a:br>
              <a:rPr lang="ru-RU" sz="2700" dirty="0">
                <a:solidFill>
                  <a:srgbClr val="C00000"/>
                </a:solidFill>
              </a:rPr>
            </a:br>
            <a:r>
              <a:rPr lang="ru-RU" sz="2700" b="1" dirty="0">
                <a:solidFill>
                  <a:srgbClr val="C00000"/>
                </a:solidFill>
              </a:rPr>
              <a:t>ДЛЯ ДЕТЕЙ С ЗАДЕРЖКОЙ ПСИХИЧЕСКОГО РАЗВИТИЯ</a:t>
            </a:r>
            <a:r>
              <a:rPr lang="ru-RU" sz="2700" dirty="0">
                <a:solidFill>
                  <a:srgbClr val="C00000"/>
                </a:solidFill>
              </a:rPr>
              <a:t/>
            </a:r>
            <a:br>
              <a:rPr lang="ru-RU" sz="2700" dirty="0">
                <a:solidFill>
                  <a:srgbClr val="C00000"/>
                </a:solidFill>
              </a:rPr>
            </a:br>
            <a:r>
              <a:rPr lang="ru-RU" sz="2700" b="1" dirty="0">
                <a:solidFill>
                  <a:srgbClr val="C00000"/>
                </a:solidFill>
              </a:rPr>
              <a:t> </a:t>
            </a:r>
            <a:r>
              <a:rPr lang="ru-RU" sz="2700" dirty="0">
                <a:solidFill>
                  <a:srgbClr val="C00000"/>
                </a:solidFill>
              </a:rPr>
              <a:t/>
            </a:r>
            <a:br>
              <a:rPr lang="ru-RU" sz="2700" dirty="0">
                <a:solidFill>
                  <a:srgbClr val="C00000"/>
                </a:solidFill>
              </a:rPr>
            </a:br>
            <a:r>
              <a:rPr lang="ru-RU" sz="2700" b="1" dirty="0">
                <a:solidFill>
                  <a:schemeClr val="accent2">
                    <a:lumMod val="75000"/>
                  </a:schemeClr>
                </a:solidFill>
              </a:rPr>
              <a:t>МБДОУ «Детский сад № 32 комбинированного </a:t>
            </a:r>
            <a:r>
              <a:rPr lang="ru-RU" sz="2700" b="1" dirty="0" smtClean="0">
                <a:solidFill>
                  <a:schemeClr val="accent2">
                    <a:lumMod val="75000"/>
                  </a:schemeClr>
                </a:solidFill>
              </a:rPr>
              <a:t>вида</a:t>
            </a:r>
            <a:r>
              <a:rPr lang="ru-RU" sz="2700" b="1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r>
              <a:rPr lang="ru-RU" sz="27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7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700" b="1" dirty="0" smtClean="0">
                <a:solidFill>
                  <a:schemeClr val="accent2">
                    <a:lumMod val="75000"/>
                  </a:schemeClr>
                </a:solidFill>
              </a:rPr>
              <a:t>2024</a:t>
            </a:r>
            <a:r>
              <a:rPr lang="ru-RU" sz="27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700" b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endParaRPr lang="ru-RU" sz="27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4437" y="3733064"/>
            <a:ext cx="4692355" cy="288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19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2983" y="235528"/>
            <a:ext cx="8797636" cy="102523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   Задержка психического развития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2036" y="942109"/>
            <a:ext cx="9795164" cy="5403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Под термином </a:t>
            </a:r>
            <a:r>
              <a:rPr lang="ru-RU" sz="2400" b="1" dirty="0">
                <a:solidFill>
                  <a:srgbClr val="C00000"/>
                </a:solidFill>
              </a:rPr>
              <a:t>«задержка психического развития» </a:t>
            </a:r>
            <a:r>
              <a:rPr lang="ru-RU" sz="2400" b="1" dirty="0"/>
              <a:t>понимаются синдромы отставания развития психики в целом или отдельных ее функций (моторных, сенсорных, речевых, эмоционально-волевых), замедление темпа реализации закодированных в генотипе возможностей.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Это </a:t>
            </a:r>
            <a:r>
              <a:rPr lang="ru-RU" sz="2400" b="1" dirty="0"/>
              <a:t>понятие употребляется по отношению к детям со слабо выраженной органической или функциональной недостаточностью центральной нервной системы (ЦНС</a:t>
            </a:r>
            <a:r>
              <a:rPr lang="ru-RU" sz="2400" b="1" dirty="0" smtClean="0"/>
              <a:t>).</a:t>
            </a:r>
          </a:p>
          <a:p>
            <a:pPr marL="0" indent="0">
              <a:buNone/>
            </a:pPr>
            <a:r>
              <a:rPr lang="ru-RU" sz="2400" b="1" dirty="0" smtClean="0"/>
              <a:t> </a:t>
            </a:r>
            <a:r>
              <a:rPr lang="ru-RU" sz="2400" b="1" dirty="0"/>
              <a:t>У рассматриваемой категории детей нет специфических нарушений слуха, зрения, опорно-двигательного аппарата, речи. Они не являются умственно отсталыми.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МКБ-10 </a:t>
            </a:r>
            <a:r>
              <a:rPr lang="ru-RU" sz="2400" b="1" dirty="0"/>
              <a:t>объединяет этих детей в группу «Дети с общими расстройствами психологического развития» (</a:t>
            </a:r>
            <a:r>
              <a:rPr lang="en-US" sz="2400" b="1" dirty="0"/>
              <a:t>F</a:t>
            </a:r>
            <a:r>
              <a:rPr lang="ru-RU" sz="2400" b="1" dirty="0"/>
              <a:t>84). </a:t>
            </a:r>
          </a:p>
          <a:p>
            <a:pPr marL="0" indent="0"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55067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2983" y="235528"/>
            <a:ext cx="8797636" cy="10252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    Варианты задержки психического развития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82983" y="1260764"/>
            <a:ext cx="9504216" cy="4904509"/>
          </a:xfrm>
        </p:spPr>
        <p:txBody>
          <a:bodyPr>
            <a:normAutofit/>
          </a:bodyPr>
          <a:lstStyle/>
          <a:p>
            <a:pPr fontAlgn="base"/>
            <a:r>
              <a:rPr lang="ru-RU" sz="2000" b="1" i="1" dirty="0"/>
              <a:t>Задержка психического развития </a:t>
            </a:r>
            <a:r>
              <a:rPr lang="ru-RU" sz="2000" b="1" i="1" dirty="0">
                <a:solidFill>
                  <a:srgbClr val="FF0000"/>
                </a:solidFill>
              </a:rPr>
              <a:t>конституционального </a:t>
            </a:r>
            <a:r>
              <a:rPr lang="ru-RU" sz="2000" b="1" i="1" dirty="0" smtClean="0"/>
              <a:t>происхождения. </a:t>
            </a:r>
            <a:r>
              <a:rPr lang="ru-RU" sz="2000" b="1" dirty="0" smtClean="0"/>
              <a:t>В </a:t>
            </a:r>
            <a:r>
              <a:rPr lang="ru-RU" sz="2000" b="1" dirty="0"/>
              <a:t>данном варианте на первый план в структуре дефекта выступают черты эмоционально-личностной незрелости. </a:t>
            </a:r>
          </a:p>
          <a:p>
            <a:pPr fontAlgn="base"/>
            <a:r>
              <a:rPr lang="ru-RU" sz="2000" b="1" i="1" dirty="0"/>
              <a:t>Задержка психического развития </a:t>
            </a:r>
            <a:r>
              <a:rPr lang="ru-RU" sz="2000" b="1" i="1" dirty="0">
                <a:solidFill>
                  <a:srgbClr val="FF0000"/>
                </a:solidFill>
              </a:rPr>
              <a:t>соматогенного</a:t>
            </a:r>
            <a:r>
              <a:rPr lang="ru-RU" sz="2000" b="1" i="1" dirty="0"/>
              <a:t> генеза</a:t>
            </a:r>
            <a:r>
              <a:rPr lang="ru-RU" sz="2000" b="1" dirty="0"/>
              <a:t> у детей с хроническими соматическими заболеваниями. Детей характеризуют явления стойкой физической и психической астении. </a:t>
            </a:r>
          </a:p>
          <a:p>
            <a:pPr fontAlgn="base"/>
            <a:r>
              <a:rPr lang="ru-RU" sz="2000" b="1" i="1" dirty="0"/>
              <a:t>Задержка психического развития </a:t>
            </a:r>
            <a:r>
              <a:rPr lang="ru-RU" sz="2000" b="1" i="1" dirty="0">
                <a:solidFill>
                  <a:srgbClr val="FF0000"/>
                </a:solidFill>
              </a:rPr>
              <a:t>психогенного</a:t>
            </a:r>
            <a:r>
              <a:rPr lang="ru-RU" sz="2000" b="1" i="1" dirty="0"/>
              <a:t> генеза.</a:t>
            </a:r>
            <a:r>
              <a:rPr lang="ru-RU" sz="2000" b="1" dirty="0"/>
              <a:t> Вследствие раннего органического поражения ЦНС</a:t>
            </a:r>
          </a:p>
          <a:p>
            <a:r>
              <a:rPr lang="ru-RU" sz="2000" b="1" i="1" dirty="0"/>
              <a:t>Задержка</a:t>
            </a:r>
            <a:r>
              <a:rPr lang="ru-RU" sz="2000" b="1" i="1" dirty="0">
                <a:solidFill>
                  <a:srgbClr val="FF0000"/>
                </a:solidFill>
              </a:rPr>
              <a:t> церебрально-органического </a:t>
            </a:r>
            <a:r>
              <a:rPr lang="ru-RU" sz="2000" b="1" i="1" dirty="0"/>
              <a:t>генеза. </a:t>
            </a:r>
            <a:r>
              <a:rPr lang="ru-RU" sz="2000" b="1" dirty="0"/>
              <a:t>Этот вариант ЗПР, характеризующийся первичным нарушением познавательной деятельности, является наиболее тяжелой и стойкой формой, при которой сочетаются черты незрелости и различные по степени тяжести повреждения ряда психических </a:t>
            </a:r>
          </a:p>
        </p:txBody>
      </p:sp>
    </p:spTree>
    <p:extLst>
      <p:ext uri="{BB962C8B-B14F-4D97-AF65-F5344CB8AC3E}">
        <p14:creationId xmlns:p14="http://schemas.microsoft.com/office/powerpoint/2010/main" val="298066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2983" y="235528"/>
            <a:ext cx="8797636" cy="10252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О</a:t>
            </a:r>
            <a:r>
              <a:rPr lang="ru-RU" b="1" dirty="0" smtClean="0">
                <a:solidFill>
                  <a:srgbClr val="FF0000"/>
                </a:solidFill>
              </a:rPr>
              <a:t>собенности </a:t>
            </a:r>
            <a:r>
              <a:rPr lang="ru-RU" b="1" dirty="0">
                <a:solidFill>
                  <a:srgbClr val="FF0000"/>
                </a:solidFill>
              </a:rPr>
              <a:t>детей дошкольного возраста с </a:t>
            </a:r>
            <a:r>
              <a:rPr lang="ru-RU" b="1" dirty="0" smtClean="0">
                <a:solidFill>
                  <a:srgbClr val="FF0000"/>
                </a:solidFill>
              </a:rPr>
              <a:t>ЗПР</a:t>
            </a:r>
            <a:r>
              <a:rPr lang="ru-RU" dirty="0"/>
              <a:t/>
            </a:r>
            <a:br>
              <a:rPr lang="ru-RU" dirty="0"/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7345" y="1260765"/>
            <a:ext cx="10044546" cy="5084616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b="1" i="1" dirty="0"/>
              <a:t>Недостаточная познавательная активность нередко в сочетании с быстрой утомляемостью и истощаемостью. </a:t>
            </a:r>
            <a:endParaRPr lang="ru-RU" b="1" dirty="0"/>
          </a:p>
          <a:p>
            <a:pPr fontAlgn="base"/>
            <a:r>
              <a:rPr lang="ru-RU" b="1" i="1" dirty="0"/>
              <a:t>Отставание в развитии психомоторных функций, недостатки общей и мелкой моторики, координационных способностей, чувства ритма. </a:t>
            </a:r>
            <a:endParaRPr lang="ru-RU" b="1" dirty="0"/>
          </a:p>
          <a:p>
            <a:pPr fontAlgn="base"/>
            <a:r>
              <a:rPr lang="ru-RU" b="1" i="1" dirty="0"/>
              <a:t>Недостаточность объема, обобщенности, предметности и целостности восприятия.</a:t>
            </a:r>
            <a:endParaRPr lang="ru-RU" b="1" dirty="0"/>
          </a:p>
          <a:p>
            <a:pPr fontAlgn="base"/>
            <a:r>
              <a:rPr lang="ru-RU" b="1" dirty="0"/>
              <a:t>Более </a:t>
            </a:r>
            <a:r>
              <a:rPr lang="ru-RU" b="1" i="1" dirty="0"/>
              <a:t>низкая способность</a:t>
            </a:r>
            <a:r>
              <a:rPr lang="ru-RU" b="1" dirty="0"/>
              <a:t> </a:t>
            </a:r>
            <a:r>
              <a:rPr lang="ru-RU" b="1" i="1" dirty="0"/>
              <a:t>к приему и переработке перцептивной информации</a:t>
            </a:r>
            <a:endParaRPr lang="ru-RU" b="1" dirty="0"/>
          </a:p>
          <a:p>
            <a:pPr fontAlgn="base"/>
            <a:r>
              <a:rPr lang="ru-RU" b="1" i="1" dirty="0"/>
              <a:t>Незрелость мыслительных операций. </a:t>
            </a:r>
            <a:endParaRPr lang="ru-RU" b="1" dirty="0"/>
          </a:p>
          <a:p>
            <a:pPr fontAlgn="base"/>
            <a:r>
              <a:rPr lang="ru-RU" b="1" i="1" dirty="0"/>
              <a:t>Задержанный темп формирования </a:t>
            </a:r>
            <a:r>
              <a:rPr lang="ru-RU" b="1" i="1" dirty="0" err="1"/>
              <a:t>мнестической</a:t>
            </a:r>
            <a:r>
              <a:rPr lang="ru-RU" b="1" i="1" dirty="0"/>
              <a:t> деятельности, низкая продуктивность и прочность запоминания</a:t>
            </a:r>
            <a:endParaRPr lang="ru-RU" b="1" dirty="0"/>
          </a:p>
          <a:p>
            <a:pPr fontAlgn="base"/>
            <a:r>
              <a:rPr lang="ru-RU" b="1" i="1" dirty="0"/>
              <a:t>Эмоциональная сфера дошкольников </a:t>
            </a:r>
            <a:r>
              <a:rPr lang="ru-RU" b="1" dirty="0"/>
              <a:t>с ЗПР не соответствует потенциальным возрастным возможностям.</a:t>
            </a:r>
          </a:p>
          <a:p>
            <a:pPr fontAlgn="base"/>
            <a:r>
              <a:rPr lang="ru-RU" b="1" i="1" dirty="0"/>
              <a:t>Незрелость эмоционально-волевой сферы и коммуникативной деятельности</a:t>
            </a:r>
            <a:r>
              <a:rPr lang="ru-RU" b="1" dirty="0"/>
              <a:t> </a:t>
            </a:r>
          </a:p>
          <a:p>
            <a:pPr fontAlgn="base"/>
            <a:r>
              <a:rPr lang="ru-RU" b="1" i="1" dirty="0"/>
              <a:t>Задержка в развитии и своеобразие игровой деятельности</a:t>
            </a:r>
            <a:r>
              <a:rPr lang="ru-RU" b="1" dirty="0"/>
              <a:t>. </a:t>
            </a:r>
          </a:p>
          <a:p>
            <a:pPr fontAlgn="base"/>
            <a:r>
              <a:rPr lang="ru-RU" b="1" i="1" dirty="0"/>
              <a:t>Недоразвитие речи носит системный характер</a:t>
            </a:r>
            <a:endParaRPr lang="ru-RU" b="1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712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2983" y="235528"/>
            <a:ext cx="8797636" cy="10252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Направления коррекционной работы</a:t>
            </a:r>
            <a:r>
              <a:rPr lang="ru-RU" dirty="0"/>
              <a:t/>
            </a:r>
            <a:br>
              <a:rPr lang="ru-RU" dirty="0"/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1818" y="858982"/>
            <a:ext cx="10280073" cy="57496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Образовательная </a:t>
            </a:r>
            <a:r>
              <a:rPr lang="ru-RU" b="1" i="1" dirty="0">
                <a:solidFill>
                  <a:srgbClr val="FF0000"/>
                </a:solidFill>
              </a:rPr>
              <a:t>область «Речевое развитие»</a:t>
            </a:r>
            <a:endParaRPr lang="ru-RU" b="1" dirty="0">
              <a:solidFill>
                <a:srgbClr val="FF0000"/>
              </a:solidFill>
            </a:endParaRPr>
          </a:p>
          <a:p>
            <a:pPr lvl="0"/>
            <a:r>
              <a:rPr lang="ru-RU" dirty="0"/>
              <a:t>Развитие словаря.</a:t>
            </a:r>
            <a:endParaRPr lang="ru-RU" sz="2400" dirty="0"/>
          </a:p>
          <a:p>
            <a:pPr lvl="0"/>
            <a:r>
              <a:rPr lang="ru-RU" dirty="0"/>
              <a:t>Формирование и совершенствование грамматического строя речи.</a:t>
            </a:r>
            <a:endParaRPr lang="ru-RU" sz="2400" dirty="0"/>
          </a:p>
          <a:p>
            <a:pPr lvl="0"/>
            <a:r>
              <a:rPr lang="ru-RU" dirty="0"/>
              <a:t>Развитие фонетико-фонематической системы языка и навыков языкового анализа и синтеза (развитие просодической стороны речи, коррекция произ­носительной стороны речи; работа над слоговой структурой и </a:t>
            </a:r>
            <a:r>
              <a:rPr lang="ru-RU" dirty="0" err="1"/>
              <a:t>звуконаполняемостью</a:t>
            </a:r>
            <a:r>
              <a:rPr lang="ru-RU" dirty="0"/>
              <a:t> слов; совершенствование фонематических процессов, развитие навы­ков звукового и слогового анализа и синтеза).</a:t>
            </a:r>
            <a:endParaRPr lang="ru-RU" sz="2400" dirty="0"/>
          </a:p>
          <a:p>
            <a:pPr lvl="0"/>
            <a:r>
              <a:rPr lang="ru-RU" dirty="0"/>
              <a:t>Развитие связной речи.</a:t>
            </a:r>
            <a:endParaRPr lang="ru-RU" sz="2400" dirty="0"/>
          </a:p>
          <a:p>
            <a:pPr lvl="0"/>
            <a:r>
              <a:rPr lang="ru-RU" dirty="0"/>
              <a:t>Формирование коммуникативных навыков.</a:t>
            </a:r>
            <a:endParaRPr lang="ru-RU" sz="2400" dirty="0"/>
          </a:p>
          <a:p>
            <a:pPr lvl="0"/>
            <a:r>
              <a:rPr lang="ru-RU" dirty="0"/>
              <a:t>Обучение элементам </a:t>
            </a:r>
            <a:r>
              <a:rPr lang="ru-RU" dirty="0" smtClean="0"/>
              <a:t>грамоты.</a:t>
            </a:r>
            <a:endParaRPr lang="ru-RU" sz="2400" dirty="0" smtClean="0"/>
          </a:p>
          <a:p>
            <a:pPr marL="0" lvl="0" indent="0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Образовательная </a:t>
            </a:r>
            <a:r>
              <a:rPr lang="ru-RU" b="1" i="1" dirty="0">
                <a:solidFill>
                  <a:srgbClr val="FF0000"/>
                </a:solidFill>
              </a:rPr>
              <a:t>область «Познавательное развитие»</a:t>
            </a:r>
            <a:endParaRPr lang="ru-RU" b="1" dirty="0">
              <a:solidFill>
                <a:srgbClr val="FF0000"/>
              </a:solidFill>
            </a:endParaRPr>
          </a:p>
          <a:p>
            <a:pPr lvl="0"/>
            <a:r>
              <a:rPr lang="ru-RU" dirty="0"/>
              <a:t>Сенсорное развитие.</a:t>
            </a:r>
            <a:endParaRPr lang="ru-RU" sz="2400" dirty="0"/>
          </a:p>
          <a:p>
            <a:pPr lvl="0"/>
            <a:r>
              <a:rPr lang="ru-RU" dirty="0"/>
              <a:t>Развитие психических функций.</a:t>
            </a:r>
            <a:endParaRPr lang="ru-RU" sz="2400" dirty="0"/>
          </a:p>
          <a:p>
            <a:pPr lvl="0"/>
            <a:r>
              <a:rPr lang="ru-RU" dirty="0"/>
              <a:t>Формирование целостной картины мира.</a:t>
            </a:r>
            <a:endParaRPr lang="ru-RU" sz="2400" dirty="0"/>
          </a:p>
          <a:p>
            <a:pPr lvl="0"/>
            <a:r>
              <a:rPr lang="ru-RU" dirty="0"/>
              <a:t>Познавательно-исследовательская деятельность.</a:t>
            </a:r>
            <a:endParaRPr lang="ru-RU" sz="2400" dirty="0"/>
          </a:p>
          <a:p>
            <a:pPr lvl="0"/>
            <a:r>
              <a:rPr lang="ru-RU" dirty="0"/>
              <a:t>Развитие математических представлений.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5537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2983" y="235528"/>
            <a:ext cx="8797636" cy="10252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Направления коррекционной работы</a:t>
            </a:r>
            <a:r>
              <a:rPr lang="ru-RU" dirty="0"/>
              <a:t/>
            </a:r>
            <a:br>
              <a:rPr lang="ru-RU" dirty="0"/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1818" y="858982"/>
            <a:ext cx="10280073" cy="57496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Образовательная </a:t>
            </a:r>
            <a:r>
              <a:rPr lang="ru-RU" b="1" i="1" dirty="0">
                <a:solidFill>
                  <a:srgbClr val="FF0000"/>
                </a:solidFill>
              </a:rPr>
              <a:t>область «Художественно-эстетическое разви­тие»</a:t>
            </a:r>
            <a:endParaRPr lang="ru-RU" b="1" dirty="0">
              <a:solidFill>
                <a:srgbClr val="FF0000"/>
              </a:solidFill>
            </a:endParaRPr>
          </a:p>
          <a:p>
            <a:pPr lvl="0"/>
            <a:r>
              <a:rPr lang="ru-RU" dirty="0"/>
              <a:t>Восприятие художественной литературы.</a:t>
            </a:r>
            <a:endParaRPr lang="ru-RU" dirty="0"/>
          </a:p>
          <a:p>
            <a:pPr lvl="0"/>
            <a:r>
              <a:rPr lang="ru-RU" dirty="0"/>
              <a:t>Конструктивно-модельная деятельность.</a:t>
            </a:r>
            <a:endParaRPr lang="ru-RU" dirty="0"/>
          </a:p>
          <a:p>
            <a:pPr lvl="0"/>
            <a:r>
              <a:rPr lang="ru-RU" dirty="0"/>
              <a:t>Изобразительная деятельность (рисование, аппликация, лепка).</a:t>
            </a:r>
            <a:endParaRPr lang="ru-RU" dirty="0"/>
          </a:p>
          <a:p>
            <a:pPr lvl="0"/>
            <a:r>
              <a:rPr lang="ru-RU" dirty="0"/>
              <a:t>Музыкальное развитие (восприятие музыки, музыкально-ритмические движения, пение, игра на детских музыкальных инструментах).</a:t>
            </a:r>
            <a:endParaRPr lang="ru-RU" dirty="0"/>
          </a:p>
          <a:p>
            <a:pPr marL="0" indent="0">
              <a:buNone/>
            </a:pPr>
            <a:r>
              <a:rPr lang="ru-RU" b="1" i="1" dirty="0">
                <a:solidFill>
                  <a:srgbClr val="FF0000"/>
                </a:solidFill>
              </a:rPr>
              <a:t>Образовательная область «Социально-коммуникативное развитие»</a:t>
            </a:r>
            <a:endParaRPr lang="ru-RU" b="1" dirty="0">
              <a:solidFill>
                <a:srgbClr val="FF0000"/>
              </a:solidFill>
            </a:endParaRPr>
          </a:p>
          <a:p>
            <a:pPr lvl="0"/>
            <a:r>
              <a:rPr lang="ru-RU" dirty="0"/>
              <a:t>Формирование общепринятых норм поведения.</a:t>
            </a:r>
            <a:endParaRPr lang="ru-RU" dirty="0"/>
          </a:p>
          <a:p>
            <a:pPr lvl="0"/>
            <a:r>
              <a:rPr lang="ru-RU" dirty="0"/>
              <a:t>Формирование гендерных и гражданских чувств.</a:t>
            </a:r>
            <a:endParaRPr lang="ru-RU" dirty="0"/>
          </a:p>
          <a:p>
            <a:pPr lvl="0"/>
            <a:r>
              <a:rPr lang="ru-RU" dirty="0"/>
              <a:t>Развитие игровой и театрализованной деятельности (подвижные игры, ди­дактические игры, сюжетно-ролевые игры, театрализованные игры).</a:t>
            </a:r>
            <a:endParaRPr lang="ru-RU" dirty="0"/>
          </a:p>
          <a:p>
            <a:pPr lvl="0"/>
            <a:r>
              <a:rPr lang="ru-RU" dirty="0"/>
              <a:t>Совместная трудовая деятельность.</a:t>
            </a:r>
            <a:endParaRPr lang="ru-RU" dirty="0"/>
          </a:p>
          <a:p>
            <a:pPr lvl="0"/>
            <a:r>
              <a:rPr lang="ru-RU" dirty="0"/>
              <a:t>Формирование основ безопасности в быту, социуме, природе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FF0000"/>
                </a:solidFill>
              </a:rPr>
              <a:t>Образовательная область «Физическое развитие»</a:t>
            </a:r>
            <a:endParaRPr lang="ru-RU" b="1" dirty="0">
              <a:solidFill>
                <a:srgbClr val="FF0000"/>
              </a:solidFill>
            </a:endParaRPr>
          </a:p>
          <a:p>
            <a:pPr lvl="0"/>
            <a:r>
              <a:rPr lang="ru-RU" dirty="0"/>
              <a:t>Физическая культура (основные движения, общеразвивающие упражне­ния, спортивные упражнения, подвижные игры).</a:t>
            </a:r>
            <a:endParaRPr lang="ru-RU" dirty="0"/>
          </a:p>
          <a:p>
            <a:pPr lvl="0"/>
            <a:r>
              <a:rPr lang="ru-RU" dirty="0"/>
              <a:t>Овладение элементарными нормами и правилами здорового образа жизни.</a:t>
            </a:r>
            <a:endParaRPr lang="ru-RU" dirty="0"/>
          </a:p>
          <a:p>
            <a:pPr lvl="0"/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801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3382" y="235527"/>
            <a:ext cx="10058400" cy="1025237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Кадровое обеспечение Программы</a:t>
            </a:r>
            <a:r>
              <a:rPr lang="ru-RU" sz="4400" dirty="0"/>
              <a:t/>
            </a:r>
            <a:br>
              <a:rPr lang="ru-RU" sz="4400" dirty="0"/>
            </a:b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3382" y="1814945"/>
            <a:ext cx="10238509" cy="4862946"/>
          </a:xfrm>
        </p:spPr>
        <p:txBody>
          <a:bodyPr>
            <a:normAutofit/>
          </a:bodyPr>
          <a:lstStyle/>
          <a:p>
            <a:r>
              <a:rPr lang="ru-RU" sz="3600" b="1" dirty="0"/>
              <a:t>- </a:t>
            </a:r>
            <a:r>
              <a:rPr lang="ru-RU" sz="3600" dirty="0"/>
              <a:t>воспитатели (2);</a:t>
            </a:r>
          </a:p>
          <a:p>
            <a:r>
              <a:rPr lang="ru-RU" sz="3600" dirty="0"/>
              <a:t>- музыкальный руководитель (1);</a:t>
            </a:r>
          </a:p>
          <a:p>
            <a:r>
              <a:rPr lang="ru-RU" sz="3600" dirty="0"/>
              <a:t>- инструктор по физической культуре (1);</a:t>
            </a:r>
          </a:p>
          <a:p>
            <a:r>
              <a:rPr lang="ru-RU" sz="3600" dirty="0"/>
              <a:t>- педагог-психолог (1);</a:t>
            </a:r>
          </a:p>
          <a:p>
            <a:r>
              <a:rPr lang="ru-RU" sz="3600" dirty="0"/>
              <a:t>-учитель-дефектолог (1)</a:t>
            </a:r>
          </a:p>
          <a:p>
            <a:r>
              <a:rPr lang="ru-RU" sz="3600" dirty="0"/>
              <a:t>- учитель-логопед (1);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7286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3382" y="235527"/>
            <a:ext cx="10058400" cy="1025237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Взаимодействие с семьей</a:t>
            </a:r>
            <a:r>
              <a:rPr lang="ru-RU" sz="4400" dirty="0"/>
              <a:t/>
            </a:r>
            <a:br>
              <a:rPr lang="ru-RU" sz="4400" dirty="0"/>
            </a:b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3382" y="900546"/>
            <a:ext cx="10238509" cy="5444836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Цель </a:t>
            </a:r>
            <a:r>
              <a:rPr lang="ru-RU" sz="2000" b="1" dirty="0"/>
              <a:t>работы с родителями -</a:t>
            </a:r>
            <a:r>
              <a:rPr lang="ru-RU" sz="2000" b="1" dirty="0" smtClean="0"/>
              <a:t> </a:t>
            </a:r>
            <a:r>
              <a:rPr lang="ru-RU" sz="2000" b="1" dirty="0"/>
              <a:t>обеспечение взаимодействия с семьей, вовлечение родителей в образовательный процесс для формирования у них компетентной педагогической позиции по отношению к собственному ребенку.</a:t>
            </a:r>
          </a:p>
          <a:p>
            <a:pPr marL="0" indent="0" fontAlgn="base">
              <a:buNone/>
            </a:pPr>
            <a:r>
              <a:rPr lang="ru-RU" sz="2000" b="1" dirty="0">
                <a:solidFill>
                  <a:srgbClr val="C00000"/>
                </a:solidFill>
              </a:rPr>
              <a:t>З</a:t>
            </a:r>
            <a:r>
              <a:rPr lang="ru-RU" sz="2000" b="1" dirty="0" smtClean="0">
                <a:solidFill>
                  <a:srgbClr val="C00000"/>
                </a:solidFill>
              </a:rPr>
              <a:t>адачи:</a:t>
            </a:r>
            <a:endParaRPr lang="ru-RU" sz="2000" b="1" dirty="0">
              <a:solidFill>
                <a:srgbClr val="C00000"/>
              </a:solidFill>
            </a:endParaRPr>
          </a:p>
          <a:p>
            <a:pPr marL="0" indent="0" fontAlgn="base">
              <a:buNone/>
            </a:pPr>
            <a:r>
              <a:rPr lang="ru-RU" sz="2000" b="1" dirty="0"/>
              <a:t>–</a:t>
            </a:r>
            <a:r>
              <a:rPr lang="x-none" sz="2000" dirty="0"/>
              <a:t> </a:t>
            </a:r>
            <a:r>
              <a:rPr lang="ru-RU" sz="2000" dirty="0"/>
              <a:t>выработка у педагогов уважительного отношения к традициям семейного воспитания детей и признания приоритетности родительского права в вопросах воспитания ребенка;</a:t>
            </a:r>
          </a:p>
          <a:p>
            <a:pPr marL="0" indent="0" fontAlgn="base">
              <a:buNone/>
            </a:pPr>
            <a:r>
              <a:rPr lang="ru-RU" sz="2000" dirty="0"/>
              <a:t>–</a:t>
            </a:r>
            <a:r>
              <a:rPr lang="x-none" sz="2000" dirty="0"/>
              <a:t> </a:t>
            </a:r>
            <a:r>
              <a:rPr lang="ru-RU" sz="2000" dirty="0"/>
              <a:t>вовлечение родителей в </a:t>
            </a:r>
            <a:r>
              <a:rPr lang="ru-RU" sz="2000" dirty="0" err="1"/>
              <a:t>воспитательно</a:t>
            </a:r>
            <a:r>
              <a:rPr lang="ru-RU" sz="2000" dirty="0"/>
              <a:t>-образовательный процесс;</a:t>
            </a:r>
          </a:p>
          <a:p>
            <a:pPr marL="0" indent="0" fontAlgn="base">
              <a:buNone/>
            </a:pPr>
            <a:r>
              <a:rPr lang="ru-RU" sz="2000" dirty="0"/>
              <a:t>–</a:t>
            </a:r>
            <a:r>
              <a:rPr lang="x-none" sz="2000" dirty="0"/>
              <a:t> </a:t>
            </a:r>
            <a:r>
              <a:rPr lang="ru-RU" sz="2000" dirty="0"/>
              <a:t>внедрение эффективных технологий сотрудничества с родителями, активизация их участия в жизни ДОО.</a:t>
            </a:r>
          </a:p>
          <a:p>
            <a:pPr marL="0" indent="0" fontAlgn="base">
              <a:buNone/>
            </a:pPr>
            <a:r>
              <a:rPr lang="ru-RU" sz="2000" dirty="0"/>
              <a:t>–</a:t>
            </a:r>
            <a:r>
              <a:rPr lang="x-none" sz="2000" dirty="0"/>
              <a:t> </a:t>
            </a:r>
            <a:r>
              <a:rPr lang="ru-RU" sz="2000" dirty="0"/>
              <a:t>создание активной информационно-развивающей среды, обеспечивающей единые подходы к развитию личности в семье и детском коллективе;</a:t>
            </a:r>
          </a:p>
          <a:p>
            <a:pPr marL="0" indent="0" fontAlgn="base">
              <a:buNone/>
            </a:pPr>
            <a:r>
              <a:rPr lang="ru-RU" sz="2000" dirty="0"/>
              <a:t>–</a:t>
            </a:r>
            <a:r>
              <a:rPr lang="x-none" sz="2000" dirty="0"/>
              <a:t> </a:t>
            </a:r>
            <a:r>
              <a:rPr lang="ru-RU" sz="2000" dirty="0"/>
              <a:t>повышение родительской компетентности в вопросах воспитания и обучения детей.</a:t>
            </a:r>
          </a:p>
        </p:txBody>
      </p:sp>
    </p:spTree>
    <p:extLst>
      <p:ext uri="{BB962C8B-B14F-4D97-AF65-F5344CB8AC3E}">
        <p14:creationId xmlns:p14="http://schemas.microsoft.com/office/powerpoint/2010/main" val="269312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545" y="0"/>
            <a:ext cx="11471563" cy="1343891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Направления и формы взаимодействия с семьей</a:t>
            </a:r>
            <a:endParaRPr lang="ru-RU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3745178"/>
              </p:ext>
            </p:extLst>
          </p:nvPr>
        </p:nvGraphicFramePr>
        <p:xfrm>
          <a:off x="2022764" y="1343891"/>
          <a:ext cx="9504217" cy="54177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5401">
                  <a:extLst>
                    <a:ext uri="{9D8B030D-6E8A-4147-A177-3AD203B41FA5}">
                      <a16:colId xmlns:a16="http://schemas.microsoft.com/office/drawing/2014/main" val="1393313116"/>
                    </a:ext>
                  </a:extLst>
                </a:gridCol>
                <a:gridCol w="7278816">
                  <a:extLst>
                    <a:ext uri="{9D8B030D-6E8A-4147-A177-3AD203B41FA5}">
                      <a16:colId xmlns:a16="http://schemas.microsoft.com/office/drawing/2014/main" val="3604477721"/>
                    </a:ext>
                  </a:extLst>
                </a:gridCol>
              </a:tblGrid>
              <a:tr h="531511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Направление работы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Формы взаимодействия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8450067"/>
                  </a:ext>
                </a:extLst>
              </a:tr>
              <a:tr h="797266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Знакомство с семьей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Дни открытых дверей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Анкетирование родителей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(законных представителей)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9537775"/>
                  </a:ext>
                </a:extLst>
              </a:tr>
              <a:tr h="1899332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Информирование родителей 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(законных представителей) о ходе образовательного процесса.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Информация на сайте ДОУ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Оформление стендов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Оформление папок-передвижек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Создание памяток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Организация выставок совместного творчества взрослых и детей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Дни открытых дверей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Консультации (индивидуальные и групповые)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Родительские собрания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1099733"/>
                  </a:ext>
                </a:extLst>
              </a:tr>
              <a:tr h="1063021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Педагогическое просвещение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Родительские собрания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Мастер-классы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Тренинги 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Консультации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7757047"/>
                  </a:ext>
                </a:extLst>
              </a:tr>
              <a:tr h="1063021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Совместная деятельность педагогов с семьей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Организация утренников, праздников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Проведение тематических викторин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Участие в проектной деятельности</a:t>
                      </a: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Благоустройство групп и групповых участков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806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12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7345" y="332509"/>
            <a:ext cx="9545782" cy="15517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 smtClean="0"/>
              <a:t>С </a:t>
            </a:r>
            <a:r>
              <a:rPr lang="ru-RU" sz="2800" b="1" dirty="0"/>
              <a:t>полным текстом </a:t>
            </a:r>
            <a:r>
              <a:rPr lang="ru-RU" sz="2800" dirty="0" smtClean="0"/>
              <a:t>адаптированной образовательной </a:t>
            </a:r>
            <a:r>
              <a:rPr lang="ru-RU" sz="2800" dirty="0"/>
              <a:t>программы дошкольного образования для детей с ЗПР  можно ознакомиться на </a:t>
            </a:r>
            <a:r>
              <a:rPr lang="ru-RU" sz="2800" b="1" dirty="0"/>
              <a:t>официальном сайте  МБДОУ</a:t>
            </a:r>
            <a:r>
              <a:rPr lang="ru-RU" sz="2800" dirty="0"/>
              <a:t> </a:t>
            </a:r>
            <a:r>
              <a:rPr lang="ru-RU" sz="2800" dirty="0" smtClean="0"/>
              <a:t>Детский </a:t>
            </a:r>
            <a:r>
              <a:rPr lang="ru-RU" sz="2800" dirty="0"/>
              <a:t>сад № 32 комбинированного вида» в разделе «Образование»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u="sng" dirty="0" smtClean="0">
                <a:hlinkClick r:id="rId2"/>
              </a:rPr>
              <a:t>http</a:t>
            </a:r>
            <a:r>
              <a:rPr lang="ru-RU" sz="2800" u="sng" dirty="0">
                <a:hlinkClick r:id="rId2"/>
              </a:rPr>
              <a:t>://dou.gtn.lokos.net/mdou-detskij-sad-32.html</a:t>
            </a: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9897" y="3896090"/>
            <a:ext cx="3574905" cy="2680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36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16728" y="637309"/>
            <a:ext cx="9781308" cy="59297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 образовательная программа для детей с задержкой психического развития разработана рабочей группой педагогов МБДОУ «Детский сад № 32 комбинированного вида» в составе: </a:t>
            </a: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Фадеева Н.Н., 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зам.зав.по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УВР –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Рыцарева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Л.Ю., 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учитель-дефектолог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Китрар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О.О., 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Лукасевич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Г.И. 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ориентирована на детей в возрасте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пяти до семи лет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реализуется на государственном языке Российской Федерации. </a:t>
            </a: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Программы: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года. 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9319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2655" y="207817"/>
            <a:ext cx="10127672" cy="117763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         </a:t>
            </a:r>
            <a:r>
              <a:rPr lang="ru-RU" b="1" dirty="0">
                <a:solidFill>
                  <a:srgbClr val="FF0000"/>
                </a:solidFill>
              </a:rPr>
              <a:t>Значимые для разработки и реализации Программы характеристики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73973"/>
              </p:ext>
            </p:extLst>
          </p:nvPr>
        </p:nvGraphicFramePr>
        <p:xfrm>
          <a:off x="2371725" y="1470577"/>
          <a:ext cx="9598602" cy="49499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2181">
                  <a:extLst>
                    <a:ext uri="{9D8B030D-6E8A-4147-A177-3AD203B41FA5}">
                      <a16:colId xmlns:a16="http://schemas.microsoft.com/office/drawing/2014/main" val="1116587119"/>
                    </a:ext>
                  </a:extLst>
                </a:gridCol>
                <a:gridCol w="6806421">
                  <a:extLst>
                    <a:ext uri="{9D8B030D-6E8A-4147-A177-3AD203B41FA5}">
                      <a16:colId xmlns:a16="http://schemas.microsoft.com/office/drawing/2014/main" val="2863144982"/>
                    </a:ext>
                  </a:extLst>
                </a:gridCol>
              </a:tblGrid>
              <a:tr h="4888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Основные показатели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2" marR="56742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Полная информация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2" marR="56742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559096"/>
                  </a:ext>
                </a:extLst>
              </a:tr>
              <a:tr h="10017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Название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образовательного учреждения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2" marR="56742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Муниципальное бюджетное дошкольное образовательное учреждение «Детский сад № 32 комбинированного вида</a:t>
                      </a:r>
                      <a:r>
                        <a:rPr lang="ru-RU" sz="1600" dirty="0" smtClean="0">
                          <a:effectLst/>
                        </a:rPr>
                        <a:t>»</a:t>
                      </a:r>
                      <a:endParaRPr lang="ru-RU" sz="1600" dirty="0">
                        <a:effectLst/>
                      </a:endParaRPr>
                    </a:p>
                  </a:txBody>
                  <a:tcPr marL="56742" marR="56742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13308"/>
                  </a:ext>
                </a:extLst>
              </a:tr>
              <a:tr h="7040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Юридический адрес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Фактический адрес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2" marR="56742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188309, Российская Федерация, Ленинградская область, гатчинский р-н, </a:t>
                      </a:r>
                      <a:r>
                        <a:rPr lang="ru-RU" sz="1600" dirty="0" err="1">
                          <a:effectLst/>
                        </a:rPr>
                        <a:t>д.Пудомяги</a:t>
                      </a:r>
                      <a:r>
                        <a:rPr lang="ru-RU" sz="1600" dirty="0">
                          <a:effectLst/>
                        </a:rPr>
                        <a:t>, д.7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2" marR="56742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425119"/>
                  </a:ext>
                </a:extLst>
              </a:tr>
              <a:tr h="7058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Учредитель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2" marR="56742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Муниципальное образование «Гатчинский район» Ленинградской области в лице администрации Гатчинского муниципального района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2" marR="56742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745037"/>
                  </a:ext>
                </a:extLst>
              </a:tr>
              <a:tr h="10560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Режим работы группы компенсирующей  направленности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2" marR="56742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Пятидневная рабочая неделя, выходные дни – суббота, воскресенье, праздничные дни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Реализация программы осуществляется в течение всего пребывания детей в ДОУ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2" marR="56742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302191"/>
                  </a:ext>
                </a:extLst>
              </a:tr>
              <a:tr h="8800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Количество групп, где реализуется  АООП ДО для детей с ЗПР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2" marR="56742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Группа компенсирующей направленности для детей с ЗПР  – 1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2" marR="56742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602800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483100" y="21193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77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3381" y="318654"/>
            <a:ext cx="6511637" cy="65393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 образовательная программа для детей с задержкой психического развития разработана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следующих документов: </a:t>
            </a:r>
          </a:p>
          <a:p>
            <a:pPr lvl="0"/>
            <a:r>
              <a:rPr lang="ru-RU" dirty="0"/>
              <a:t>Федеральный государственный образовательный стандарт дошкольного образования (утвержден приказом </a:t>
            </a:r>
            <a:r>
              <a:rPr lang="ru-RU" dirty="0" err="1"/>
              <a:t>Минобрнауки</a:t>
            </a:r>
            <a:r>
              <a:rPr lang="ru-RU" dirty="0"/>
              <a:t> России от 17 октября 2013 г. № 1155, зарегистрировано в Минюсте России 14 ноября 2013 г., регистрационный № 30384; в редакции приказа </a:t>
            </a:r>
            <a:r>
              <a:rPr lang="ru-RU" dirty="0" err="1"/>
              <a:t>Минпросвещения</a:t>
            </a:r>
            <a:r>
              <a:rPr lang="ru-RU" dirty="0"/>
              <a:t> России от 8 ноября 2022 г. № 955, зарегистрировано в Минюсте России 6 февраля 2023 г., регистрационный № 72264);</a:t>
            </a:r>
          </a:p>
          <a:p>
            <a:pPr lvl="0"/>
            <a:r>
              <a:rPr lang="ru-RU" dirty="0"/>
              <a:t>Федеральная адаптированная образовательная </a:t>
            </a:r>
            <a:r>
              <a:rPr lang="ru-RU" dirty="0" smtClean="0"/>
              <a:t>программа </a:t>
            </a:r>
            <a:r>
              <a:rPr lang="ru-RU" dirty="0"/>
              <a:t>дошкольного образования для </a:t>
            </a:r>
            <a:r>
              <a:rPr lang="ru-RU" dirty="0" smtClean="0"/>
              <a:t>обучающихся </a:t>
            </a:r>
            <a:r>
              <a:rPr lang="ru-RU" dirty="0"/>
              <a:t>с ограниченными возможностями здоровья (утверждена приказом </a:t>
            </a:r>
            <a:r>
              <a:rPr lang="ru-RU" dirty="0" err="1"/>
              <a:t>Минпросвещения</a:t>
            </a:r>
            <a:r>
              <a:rPr lang="ru-RU" dirty="0"/>
              <a:t> России от 24 ноября 2022 г. № 1022, зарегистрировано в Минюсте России 27 января 2023 г., регистрационный № 72149);</a:t>
            </a:r>
          </a:p>
          <a:p>
            <a:pPr marL="0" indent="0">
              <a:buNone/>
            </a:pPr>
            <a:endParaRPr lang="ru-RU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5018" y="1959429"/>
            <a:ext cx="3822204" cy="3822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32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360218"/>
            <a:ext cx="9005456" cy="74814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Нормативно-правовая основа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0145" y="526473"/>
            <a:ext cx="10460182" cy="6331527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pPr lvl="0"/>
            <a:r>
              <a:rPr lang="ru-RU" sz="2000" dirty="0" smtClean="0"/>
              <a:t>Указ </a:t>
            </a:r>
            <a:r>
              <a:rPr lang="ru-RU" sz="2000" dirty="0"/>
              <a:t>Президента Российской Федерации от 7 мая 2018 г. № 204 «О национальных целях и стратегических задачах развития Российской Федерации на период до 2024 года»;</a:t>
            </a:r>
          </a:p>
          <a:p>
            <a:pPr lvl="0"/>
            <a:r>
              <a:rPr lang="ru-RU" sz="2000" dirty="0"/>
              <a:t>Указ Президента Российской Федерации от 21 июля 2020 г. № 474 «О национальных целях развития Российской Федерации на период до 2030 года»;</a:t>
            </a:r>
          </a:p>
          <a:p>
            <a:pPr lvl="0"/>
            <a:r>
              <a:rPr lang="ru-RU" sz="2000" dirty="0"/>
              <a:t>Указ Президента Российской Федерации от 9 ноября 2022 г.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  <a:p>
            <a:pPr lvl="0"/>
            <a:r>
              <a:rPr lang="ru-RU" sz="2000" dirty="0"/>
              <a:t>Федеральный закон от 29 декабря 2012 г. № 273-ФЗ «Об образовании в Российской Федерации»;</a:t>
            </a:r>
          </a:p>
          <a:p>
            <a:pPr lvl="0"/>
            <a:r>
              <a:rPr lang="ru-RU" sz="2000" dirty="0"/>
              <a:t>Федеральный закон от 31 июля 2020 г. № 304-ФЗ «О внесении изменений в Федеральный закон «Об образовании в Российской Федерации» по вопросам воспитания обучающихся»</a:t>
            </a:r>
          </a:p>
          <a:p>
            <a:pPr marL="0" indent="0">
              <a:buNone/>
            </a:pPr>
            <a:endParaRPr lang="ru-RU" dirty="0"/>
          </a:p>
          <a:p>
            <a:endParaRPr lang="ru-RU" sz="6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08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2036" y="332508"/>
            <a:ext cx="9199421" cy="80356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Нормативно-правовая основа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5565" y="332508"/>
            <a:ext cx="10404762" cy="652549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lvl="0"/>
            <a:r>
              <a:rPr lang="ru-RU" sz="2000" dirty="0"/>
              <a:t>Федеральный закон от 24 сентября 2022 г. № 371-ФЗ «О внесении изменений в Федеральный закон «Об образовании в Российской Федерации» и статью 1 Федерального закона «Об обязательных требованиях в Российской Федерации»</a:t>
            </a:r>
          </a:p>
          <a:p>
            <a:pPr lvl="0"/>
            <a:r>
              <a:rPr lang="ru-RU" sz="2000" dirty="0"/>
              <a:t>Распоряжение Правительства Российской Федерации от 29 мая 2015 г. №   999-р «Об утверждении Стратегии развития воспитания в Российской Федерации на период до 2025 года»;</a:t>
            </a:r>
          </a:p>
          <a:p>
            <a:pPr lvl="0"/>
            <a:r>
              <a:rPr lang="ru-RU" sz="2000" dirty="0" smtClean="0"/>
              <a:t>Порядок </a:t>
            </a:r>
            <a:r>
              <a:rPr lang="ru-RU" sz="2000" dirty="0"/>
              <a:t>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 (утверждена приказом </a:t>
            </a:r>
            <a:r>
              <a:rPr lang="ru-RU" sz="2000" dirty="0" err="1"/>
              <a:t>Минпросвещения</a:t>
            </a:r>
            <a:r>
              <a:rPr lang="ru-RU" sz="2000" dirty="0"/>
              <a:t> России от 31 июля 2020 года № 373, зарегистрировано в Минюсте России 31 августа 2020 г., регистрационный № 59599);</a:t>
            </a:r>
          </a:p>
          <a:p>
            <a:pPr lvl="0"/>
            <a:r>
              <a:rPr lang="ru-RU" sz="2000" dirty="0"/>
              <a:t>Санитарные правила СП 2.4.3648-20 «Санитарно-эпидемиологические требования к организациям воспитания и обучения, отдыха и оздоровления детей и молодёжи (утверждены постановлением Главного государственного санитарного врача Российской Федерации от 28 сентября 2020 г. № 28, зарегистрировано в Минюсте России 18 декабря 2020 г., регистрационный № 61573);</a:t>
            </a:r>
          </a:p>
          <a:p>
            <a:pPr lvl="0"/>
            <a:r>
              <a:rPr lang="ru-RU" sz="2000" dirty="0"/>
              <a:t>Устав образовательного учреждения МБДОУ «Детский сад № 32 комбинированного вида»</a:t>
            </a:r>
          </a:p>
          <a:p>
            <a:pPr lvl="0"/>
            <a:r>
              <a:rPr lang="ru-RU" sz="2000" dirty="0"/>
              <a:t>Программа развития </a:t>
            </a:r>
            <a:r>
              <a:rPr lang="ru-RU" sz="2000" dirty="0" smtClean="0"/>
              <a:t>МБДОУ «Детский сад № 32 комбинированного вида»</a:t>
            </a:r>
            <a:endParaRPr lang="ru-RU" dirty="0"/>
          </a:p>
          <a:p>
            <a:endParaRPr lang="ru-RU" sz="6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51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4036" y="110836"/>
            <a:ext cx="8437420" cy="99752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Цель и задачи программы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0145" y="526473"/>
            <a:ext cx="10460182" cy="6331527"/>
          </a:xfrm>
        </p:spPr>
        <p:txBody>
          <a:bodyPr>
            <a:normAutofit fontScale="32500" lnSpcReduction="20000"/>
          </a:bodyPr>
          <a:lstStyle/>
          <a:p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sz="6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6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6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дошкольного образования, определяемых общими и особыми потребностями ребёнка дошкольного возраста с ЗПР, индивидуальными особенностями его развития и состояния здоровья</a:t>
            </a:r>
            <a:r>
              <a:rPr lang="ru-RU" sz="6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6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endParaRPr lang="ru-RU" sz="6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‑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недостатков психофизического развития детей с ЗПР; </a:t>
            </a:r>
          </a:p>
          <a:p>
            <a:pPr marL="0" indent="0">
              <a:buNone/>
            </a:pP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‑охрана и укрепление физического и психического здоровья детей с ЗПР, в том числе их эмоционального благополучия;</a:t>
            </a:r>
          </a:p>
          <a:p>
            <a:pPr marL="0" indent="0">
              <a:buNone/>
            </a:pP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‑обеспечение равных возможностей для полноценного развития ребенка с 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ЗПР;</a:t>
            </a:r>
            <a:endParaRPr lang="ru-RU" sz="6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‑создание благоприятных условий развития 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</a:p>
          <a:p>
            <a:pPr marL="0" indent="0">
              <a:buNone/>
            </a:pP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‑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 обучения и воспитания в целостный образовательный процесс </a:t>
            </a:r>
            <a:endParaRPr lang="ru-RU" sz="6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‑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 личности детей с ЗПР, развитие их социальных, нравственных, эстетических, интеллектуальных, физических </a:t>
            </a: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</a:t>
            </a:r>
          </a:p>
          <a:p>
            <a:pPr marL="0" indent="0">
              <a:buNone/>
            </a:pP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‑формирование 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социокультурной среды, соответствующей психофизическим и индивидуальным особенностям развития детей с ЗПР;</a:t>
            </a:r>
          </a:p>
          <a:p>
            <a:pPr marL="0" indent="0">
              <a:buNone/>
            </a:pP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‑обеспечение психолого-педагогической поддержки семьи </a:t>
            </a:r>
            <a:endParaRPr lang="ru-RU" sz="6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‑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преемственности целей, задач и содержания дошкольного и начального общего образования.</a:t>
            </a:r>
          </a:p>
          <a:p>
            <a:endParaRPr lang="ru-RU" sz="6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89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97383" y="235528"/>
            <a:ext cx="7883235" cy="969818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Разделы Программы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6619" y="872836"/>
            <a:ext cx="9850582" cy="61237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r>
              <a:rPr lang="ru-RU" sz="2000" b="1" dirty="0" smtClean="0"/>
              <a:t>Целевой </a:t>
            </a:r>
            <a:r>
              <a:rPr lang="ru-RU" sz="2000" b="1" dirty="0"/>
              <a:t>раздел</a:t>
            </a:r>
            <a:r>
              <a:rPr lang="ru-RU" sz="2000" dirty="0"/>
              <a:t> включает пояснительную записку, в которой рассматриваются клинико-психолого-педагогическая характеристика и особые образовательные потребности детей раннего и дошкольного возраста с задержкой психического развития. В нём раскрываются цели, задачи, принципы и подходы к формированию АОП ДО для детей с ЗПР и механизмы её адаптации. </a:t>
            </a:r>
          </a:p>
          <a:p>
            <a:r>
              <a:rPr lang="ru-RU" sz="2000" b="1" dirty="0"/>
              <a:t>В содержательном разделе</a:t>
            </a:r>
            <a:r>
              <a:rPr lang="ru-RU" sz="2000" dirty="0"/>
              <a:t> представлены структурные компоненты программы, алгоритм формирования содержания образовательной деятельности, в том числе по профессиональной коррекции нарушений развития детей с ЗПР. </a:t>
            </a:r>
            <a:endParaRPr lang="ru-RU" sz="2000" dirty="0" smtClean="0"/>
          </a:p>
          <a:p>
            <a:r>
              <a:rPr lang="ru-RU" sz="2000" b="1" dirty="0"/>
              <a:t>В организационном разделе</a:t>
            </a:r>
            <a:r>
              <a:rPr lang="ru-RU" sz="2000" dirty="0"/>
              <a:t> описываются механизмы оценивания результатов коррекционно-образовательной деятельности. </a:t>
            </a:r>
            <a:endParaRPr lang="ru-RU" sz="2000" dirty="0" smtClean="0"/>
          </a:p>
          <a:p>
            <a:r>
              <a:rPr lang="ru-RU" sz="2000" b="1" dirty="0" smtClean="0"/>
              <a:t> Краткая презентация программы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106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97383" y="235528"/>
            <a:ext cx="7883235" cy="969818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Структура Программы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2036" y="942109"/>
            <a:ext cx="9795164" cy="5403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1. Обязательная </a:t>
            </a:r>
            <a:r>
              <a:rPr lang="ru-RU" b="1" dirty="0">
                <a:solidFill>
                  <a:srgbClr val="C00000"/>
                </a:solidFill>
              </a:rPr>
              <a:t>часть Программы </a:t>
            </a:r>
            <a:r>
              <a:rPr lang="ru-RU" b="1" dirty="0">
                <a:solidFill>
                  <a:schemeClr val="tx1"/>
                </a:solidFill>
              </a:rPr>
              <a:t>составлена с использованием</a:t>
            </a:r>
            <a:r>
              <a:rPr lang="ru-RU" b="1" dirty="0">
                <a:solidFill>
                  <a:srgbClr val="C00000"/>
                </a:solidFill>
              </a:rPr>
              <a:t>:	</a:t>
            </a:r>
          </a:p>
          <a:p>
            <a:pPr marL="0" indent="0">
              <a:buNone/>
            </a:pPr>
            <a:r>
              <a:rPr lang="ru-RU" dirty="0"/>
              <a:t>-Федеральная адаптированная образовательная программа дошкольного образования для обучающихся с ограниченными возможностями здоровья (утверждена приказом </a:t>
            </a:r>
            <a:r>
              <a:rPr lang="ru-RU" dirty="0" err="1"/>
              <a:t>Минпросвещения</a:t>
            </a:r>
            <a:r>
              <a:rPr lang="ru-RU" dirty="0"/>
              <a:t> России от 24 ноября 2022 г. № 1022, зарегистрировано в Минюсте России 27 января 2023 г., регистрационный № 72149</a:t>
            </a:r>
            <a:r>
              <a:rPr lang="ru-RU" dirty="0" smtClean="0"/>
              <a:t>);</a:t>
            </a:r>
            <a:endParaRPr lang="ru-RU" dirty="0"/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2.Часть</a:t>
            </a:r>
            <a:r>
              <a:rPr lang="ru-RU" b="1" dirty="0">
                <a:solidFill>
                  <a:srgbClr val="C00000"/>
                </a:solidFill>
              </a:rPr>
              <a:t>, формируемая участниками образовательных отношений</a:t>
            </a:r>
            <a:r>
              <a:rPr lang="ru-RU" dirty="0">
                <a:solidFill>
                  <a:srgbClr val="C00000"/>
                </a:solidFill>
              </a:rPr>
              <a:t>, </a:t>
            </a:r>
            <a:endParaRPr lang="ru-RU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dirty="0" smtClean="0"/>
              <a:t>составлена </a:t>
            </a:r>
            <a:r>
              <a:rPr lang="ru-RU" dirty="0"/>
              <a:t>с использованием: парциальной программы «Я люблю Россию! Парциальная программа. Патриотическое и духовно-нравственное воспитание детей старшего дошкольного возраста (с 5 до 7 </a:t>
            </a:r>
            <a:r>
              <a:rPr lang="ru-RU" dirty="0" smtClean="0"/>
              <a:t>лет)                                                          в </a:t>
            </a:r>
            <a:r>
              <a:rPr lang="ru-RU" dirty="0"/>
              <a:t>соответствии с ФОП»  под ред</a:t>
            </a:r>
            <a:r>
              <a:rPr lang="ru-RU" dirty="0" smtClean="0"/>
              <a:t>. </a:t>
            </a:r>
            <a:r>
              <a:rPr lang="ru-RU" dirty="0"/>
              <a:t>Н.В. </a:t>
            </a:r>
            <a:r>
              <a:rPr lang="ru-RU" dirty="0" err="1"/>
              <a:t>Нищевой</a:t>
            </a:r>
            <a:r>
              <a:rPr lang="ru-RU" dirty="0" smtClean="0"/>
              <a:t>,                                                              Ю. </a:t>
            </a:r>
            <a:r>
              <a:rPr lang="ru-RU" dirty="0"/>
              <a:t>А. </a:t>
            </a:r>
            <a:r>
              <a:rPr lang="ru-RU" dirty="0" smtClean="0"/>
              <a:t>Кирилловой.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Объем обязательной части Программы  </a:t>
            </a:r>
            <a:r>
              <a:rPr lang="ru-RU" dirty="0" smtClean="0"/>
              <a:t>                                                          составляет </a:t>
            </a:r>
            <a:r>
              <a:rPr lang="ru-RU" dirty="0"/>
              <a:t>не менее 60% от ее общего объема; </a:t>
            </a:r>
            <a:r>
              <a:rPr lang="ru-RU" dirty="0" smtClean="0"/>
              <a:t>                     части</a:t>
            </a:r>
            <a:r>
              <a:rPr lang="ru-RU" dirty="0"/>
              <a:t>, формируемой участниками </a:t>
            </a:r>
            <a:r>
              <a:rPr lang="ru-RU" dirty="0" smtClean="0"/>
              <a:t>образовательных                                                     </a:t>
            </a:r>
            <a:r>
              <a:rPr lang="ru-RU" dirty="0"/>
              <a:t>отношений, не более 40%.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611558414"/>
              </p:ext>
            </p:extLst>
          </p:nvPr>
        </p:nvGraphicFramePr>
        <p:xfrm>
          <a:off x="8354292" y="3893130"/>
          <a:ext cx="3532908" cy="2964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481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325</TotalTime>
  <Words>1813</Words>
  <Application>Microsoft Office PowerPoint</Application>
  <PresentationFormat>Широкоэкранный</PresentationFormat>
  <Paragraphs>180</Paragraphs>
  <Slides>18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Century Gothic</vt:lpstr>
      <vt:lpstr>Times New Roman</vt:lpstr>
      <vt:lpstr>Wingdings 3</vt:lpstr>
      <vt:lpstr>Легкий дым</vt:lpstr>
      <vt:lpstr>  КРАТКАЯ АДАПТИРОВАННАЯ ОБРАЗОВАТЕЛЬНАЯ ПРОГРАММА ДОШКОЛЬНОГО ОБРАЗОВАНИЯ ДЛЯ ДЕТЕЙ С ЗАДЕРЖКОЙ ПСИХИЧЕСКОГО РАЗВИТИЯ   МБДОУ «Детский сад № 32 комбинированного вида» 2024  </vt:lpstr>
      <vt:lpstr>Презентация PowerPoint</vt:lpstr>
      <vt:lpstr>         Значимые для разработки и реализации Программы характеристики </vt:lpstr>
      <vt:lpstr>Презентация PowerPoint</vt:lpstr>
      <vt:lpstr>         Нормативно-правовая основа</vt:lpstr>
      <vt:lpstr>         Нормативно-правовая основа</vt:lpstr>
      <vt:lpstr>          Цель и задачи программы</vt:lpstr>
      <vt:lpstr>    Разделы Программы</vt:lpstr>
      <vt:lpstr>    Структура Программы</vt:lpstr>
      <vt:lpstr>    Задержка психического развития</vt:lpstr>
      <vt:lpstr>    Варианты задержки психического развития</vt:lpstr>
      <vt:lpstr>Особенности детей дошкольного возраста с ЗПР </vt:lpstr>
      <vt:lpstr>Направления коррекционной работы </vt:lpstr>
      <vt:lpstr>Направления коррекционной работы </vt:lpstr>
      <vt:lpstr>Кадровое обеспечение Программы </vt:lpstr>
      <vt:lpstr>Взаимодействие с семьей </vt:lpstr>
      <vt:lpstr>Направления и формы взаимодействия с семьей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КРАТКАЯ АДАПТИРОВАННАЯ ОБРАЗОВАТЕЛЬНАЯ ПРОГРАММА ДОШКОЛЬНОГО ОБРАЗОВАНИЯ ДЛЯ ДЕТЕЙ С ЗАДЕРЖКОЙ ПСИХИЧЕСКОГО РАЗВИТИЯ   МБДОУ «Детский сад № 32 комбинированного вида»  2024  </dc:title>
  <dc:creator>Сад 32</dc:creator>
  <cp:lastModifiedBy>Сад 32</cp:lastModifiedBy>
  <cp:revision>25</cp:revision>
  <dcterms:created xsi:type="dcterms:W3CDTF">2024-11-17T11:44:32Z</dcterms:created>
  <dcterms:modified xsi:type="dcterms:W3CDTF">2024-11-17T17:46:13Z</dcterms:modified>
</cp:coreProperties>
</file>