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01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775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888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735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14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983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27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2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3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9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5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1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6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65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7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D2F16-2FD1-4597-ACB0-D8C7508FA1B5}" type="datetimeFigureOut">
              <a:rPr lang="ru-RU" smtClean="0"/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F1B804-8A33-42F3-A268-B42E7186C4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3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844" y="678872"/>
            <a:ext cx="9796702" cy="195349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Муниципальное бюджетное дошкольное образовательное учреждение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«Детский сад №32 комбинированного вида»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798619"/>
            <a:ext cx="9768993" cy="3629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Краткая презентация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Образовательной программы дошкольного образования</a:t>
            </a:r>
          </a:p>
          <a:p>
            <a:pPr marL="0" indent="0" algn="ctr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Срок реализации – 6 лет</a:t>
            </a:r>
          </a:p>
          <a:p>
            <a:pPr marL="0" indent="0" algn="ctr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Программа реализуется на русском языке – государственном языке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Российской Федерации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1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9303006" cy="114114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обучающихся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750741"/>
            <a:ext cx="9303006" cy="4014439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целями взаимодействия педагогического коллектива ДОО с семьями обучающихся дошкольного возраста являются: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вопросах образования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охраны и укрепления здоровья детей младенческого, раннего и дошкольного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возрастов;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 к воспитанию и обучению детей в условиях ДОО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потенциала семьи.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деятельность должна дополнять, поддерживать и тактично направлять воспитательные действия родителей (законных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детей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младенческого, раннего и дошкольного возрастов.</a:t>
            </a:r>
          </a:p>
        </p:txBody>
      </p:sp>
    </p:spTree>
    <p:extLst>
      <p:ext uri="{BB962C8B-B14F-4D97-AF65-F5344CB8AC3E}">
        <p14:creationId xmlns:p14="http://schemas.microsoft.com/office/powerpoint/2010/main" val="547966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746" y="111512"/>
            <a:ext cx="9467385" cy="100360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педагогического коллектива ДОО по построению взаимодействия с родителями (законными представителями)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осуществляется по нескольким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3746" y="1282390"/>
            <a:ext cx="9913434" cy="5263375"/>
          </a:xfrm>
        </p:spPr>
        <p:txBody>
          <a:bodyPr>
            <a:normAutofit/>
          </a:bodyPr>
          <a:lstStyle/>
          <a:p>
            <a:pPr>
              <a:buClr>
                <a:schemeClr val="accent5">
                  <a:lumMod val="50000"/>
                </a:schemeClr>
              </a:buClr>
            </a:pPr>
            <a:endParaRPr lang="ru-RU" sz="1500" dirty="0" smtClean="0">
              <a:solidFill>
                <a:schemeClr val="tx1"/>
              </a:solidFill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5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–аналитическое направление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анализ данных о семье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обучающегося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её запросах в отношении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здоровья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ребёнка; Об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психолого-педагогической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родителей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планирование работы с семьей с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учётом результатов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анализа; Согласование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Просветительское направление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(законных представителей)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психофизиологического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психического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 младенческого, раннего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дошкольного возрастов; Выбора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методов обучения 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детей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 Ознакомление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актуальной информацией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государственной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 в области ДО,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включая информирование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мерах господдержки семьям с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дошкольного возраста; Информирование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особенностях реализуемой 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 образовательной программы; Условиях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 ребёнка в группе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ДОО; Содержании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методах образовательной работы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детьми;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 направление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родителей (законных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по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их взаимодействия с ребёнком,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преодоления возникающих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воспитания и обучения детей,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с ООП в условиях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семьи; Особенностей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и взаимодействия ребёнка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сверстниками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педагогом; Возникающих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проблемных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ситуациях; Способам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построения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продуктивного взаимодействия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младенческого, раннего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дошкольного возрастов; Способам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участия 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деятельностях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образовательном процессе и другому.</a:t>
            </a:r>
            <a:endParaRPr lang="ru-RU" sz="1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5">
                  <a:lumMod val="50000"/>
                </a:schemeClr>
              </a:buClr>
            </a:pPr>
            <a:endParaRPr lang="ru-RU" dirty="0" smtClean="0"/>
          </a:p>
          <a:p>
            <a:pPr>
              <a:buClr>
                <a:schemeClr val="accent5">
                  <a:lumMod val="50000"/>
                </a:schemeClr>
              </a:buClr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0413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386" y="609600"/>
            <a:ext cx="9445082" cy="189942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обеспечения Программы,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обеспеченности методическими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материалами и средствами обучения и воспитания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207941"/>
            <a:ext cx="8968470" cy="383342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учреждении созданы материально-технические условия,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обеспечивающие: возможность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обучающимися планируемых результатов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требования санитарно-эпидемиологических правил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гигиенических нормативов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содержащихся в СП 2.4.3648-20, СанПиН 2.3/2.4.3590-20 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 эпидемиологические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общественного питания населения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утверждённых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Главного государственного санитарного врача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27 октября 2020 г. № 32 (зарегистрировано Министерством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юстиции Российской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11 ноября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регистрационный № 60833), действующим до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года (далее-СанПиН 2.3/2.4.3590-20), СанПиН 1.2.3685-21</a:t>
            </a:r>
          </a:p>
        </p:txBody>
      </p:sp>
    </p:spTree>
    <p:extLst>
      <p:ext uri="{BB962C8B-B14F-4D97-AF65-F5344CB8AC3E}">
        <p14:creationId xmlns:p14="http://schemas.microsoft.com/office/powerpoint/2010/main" val="1298733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1297259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 - пространственной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5258" y="1717288"/>
            <a:ext cx="9288965" cy="432407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 ДОУ создана и развивается как единое пространство, все компоненты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которого, как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помещении, так и вне его, согласуются между собой по содержанию,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масштабу, художественному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проектировании РППС ДОУ учтены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этнопсихологические, социокультурные, культурно-исторические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 климатические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в которых находится ДОУ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возраст, уровень развития детей и особенности их деятельности,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образования;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 для разных возрастных групп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 потребности участников образовательной деятельности (детей и 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семей, педагогов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сотрудников ДОУ, участников сетевого взаимодействия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участников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деятельности)</a:t>
            </a:r>
          </a:p>
        </p:txBody>
      </p:sp>
    </p:spTree>
    <p:extLst>
      <p:ext uri="{BB962C8B-B14F-4D97-AF65-F5344CB8AC3E}">
        <p14:creationId xmlns:p14="http://schemas.microsoft.com/office/powerpoint/2010/main" val="43854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0660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Обеспеченность методическими материалами и средствами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воспитания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9862" y="1817649"/>
            <a:ext cx="9199757" cy="422371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учреждение постоянно пополняется и обновляется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методическими материалами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средствами обучения с учетом достижения целей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ОП дошкольного образования. В каждой группе созданы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 методические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зоны, где хранятся, согласно возрасту детей и изучаемому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предмету, материалы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пособия, необходимые для осуществления образовательного процесса.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оснащено информационно-коммуникационными технологиями.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 проведен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интернет. Функционируют необходимые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жизнедеятельности образовательного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сайты, налажен электронный документооборот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настроено программное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для дистанционной работы. Сеть активно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работниками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в целях обмена опытом с коллегами образовательных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города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региона и страны, а также для проведения занятий с детьми, в том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дистанционно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15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8779" y="1293541"/>
            <a:ext cx="9813075" cy="396983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образовательная программа дошкольного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МБДОУ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№32 комбинированного вида» (название организации) (далее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–Программа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разработана в соответствии с федеральным государственным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стандартом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(утвержден приказом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1155, зарегистрировано в Минюсте России 14 ноября 2013 г., регистрационный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30384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 редакции приказа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8 ноября 2022 г. №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955, зарегистрировано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Минюсте России 6 февраля 2023 г., регистрационный № 72264) (далее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ФГОС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ДО) и федеральной образовательной программой дошкольного образования (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приказом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25 ноября 2022 г. № 1028, зарегистрировано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Минюсте России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декабря 2022 г., регистрационный № 71847) (далее – ФОП ДО)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99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06" y="401445"/>
            <a:ext cx="8954428" cy="49065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программы учитывались следующие нормативные документы: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1806" y="1081667"/>
            <a:ext cx="8954428" cy="5698273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(от 29 декабря 2012г. №273-ФЗ, вступил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силу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01.09.2013 г.); Приказ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 октября 2013 г. № 1155 «Об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образовательного стандарта дошкольного образования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 в Минюсте РФ 14 ноября 2013 г., № 30384); -Санитарными правилами СП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2.4.3648-20; «Санитарно-эпидемиологические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воспитания и обучения, отдыха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 детей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молодежи», утвержденными постановлением Главного государственного санитарного врача РФ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28.09.2020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Санитарно-эпидемиологическими правилами и нормами СанПиН 2.3/2.4.3590-20 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 эпидемиологические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организации общественного питания населения»,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утвержденными постановлением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РФ от 27.11.2020 № 32.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5 августа 2013 г. № 662 «Об осуществлении мониторинга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образования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Приказ Министерства просвещения Российской Федерации от 30 сентября 2022 г. 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874 (зарегистрирован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юстиции Российской Федерации 2 ноября 2022 г., регистрационный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70809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Приказ Министерства образования и науки РФ от 14 июня 2013 г. № 462 «Об утверждении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проведения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организацией» (зарегистрирован в Минюсте РФ 27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2013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г., № 28908);Устав МБДОУ «Детский сад №38 комбинированного вида»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9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874" y="144966"/>
            <a:ext cx="9355872" cy="86979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ДОУ: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7990" y="880946"/>
            <a:ext cx="9199756" cy="5798633"/>
          </a:xfrm>
        </p:spPr>
        <p:txBody>
          <a:bodyPr>
            <a:normAutofit lnSpcReduction="10000"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32 комбинированного вида"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Собственником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 и Учредителем Учреждения является муниципальное образование "Гатчинский муниципальный район"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Учредителя осуществляет Администрация Гатчинского муниципального района, зарегистрированная Межрайонной Инспекцией ФНС № 7 по Ленинградской области, свидетельство серии 47 № 001593431 от 28 декабря 2005 года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на осуществление образовательной деятельности: № 593-16от 21.11.16 серия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Л01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№0001978</a:t>
            </a:r>
          </a:p>
          <a:p>
            <a:pPr algn="ctr"/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администрации Гатчинского муниципального района </a:t>
            </a:r>
          </a:p>
          <a:p>
            <a:pPr algn="ctr"/>
            <a:r>
              <a:rPr lang="ru-RU" sz="1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Нещадим</a:t>
            </a:r>
            <a:r>
              <a:rPr lang="ru-RU" sz="1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Людмила Николаевна.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188300, Ленинградская область, </a:t>
            </a:r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г.Гатчина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улица Карла Маркса,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д.44.тел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(81371) 9-31-00 (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приемная)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http://radm.gtn.ru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radm@gtn.ru</a:t>
            </a:r>
          </a:p>
          <a:p>
            <a:pPr algn="ctr"/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 образовательного учреждения: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188348,Российская Федерация, Ленинградская обл., Гатчинский р-н, </a:t>
            </a:r>
            <a:r>
              <a:rPr lang="ru-RU" sz="15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д.Пудомяги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д.7</a:t>
            </a:r>
          </a:p>
          <a:p>
            <a:pPr algn="ctr"/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МБДОУ "Детский сад №32 комбинированного </a:t>
            </a:r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вида«</a:t>
            </a:r>
          </a:p>
          <a:p>
            <a:pPr algn="ctr"/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Фадеева 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 Николаевна</a:t>
            </a:r>
          </a:p>
          <a:p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телефон\факс: 8 (813-71)64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 адрес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электронной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почты: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mbdou32@gtn.lokos.net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ru-RU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ru-RU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://dou.gtn.lokos.net/mdou-detskij-sad-32.html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152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" y="156117"/>
            <a:ext cx="9701561" cy="1304693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является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традиций.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6840" y="1360450"/>
            <a:ext cx="9701560" cy="4995745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единых для Российской Федерации содержания ДО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планируемых результатов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программы ДО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детей, в том числе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эмоционального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(в соответствии с возрастными особенностями) к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базовым ценностям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российского народа – жизнь, достоинство, права и свободы человека,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патриотизм, гражданственность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высокие нравственные идеалы, крепкая семья, созидательный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труд, приоритет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духовного над материальным, гуманизм, милосердие, справедливость,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коллективизм, взаимопомощь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взаимоуважение, историческая память и преемственность поколений,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народов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России; создание условий для формирования ценностного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к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окружающему миру, становления опыта действий и поступков на основе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осмысления ценностей;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каждого ребёнка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детства независимо от места жительства, пола, нации, языка,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статуса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психофизиологических и других особенностей (в том числе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ограниченных возможностей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здоровья), с учетом разнообразия образовательных потребностей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индивидуальных возможностей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детей в соответствии с их возрастными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индивидуальными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и склонностями, развития способностей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творческого потенциала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ребёнка как субъекта отношений с самим собой, другими детьми,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 и миром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детьми на этапе завершения ДО уровня развития, необходимого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достаточного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успешного освоения ими образовательных программ начального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349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688" y="100362"/>
            <a:ext cx="8928315" cy="479501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задач и содержания образования базируется на следующих принципах: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5688" y="579863"/>
            <a:ext cx="9311268" cy="627813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учёта ведущей деятельности: Программа реализуется в контексте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перечисленных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ФГОС ДО видов детской деятельности, с акцентом на ведущую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возрастного периода – от непосредственного эмоционального общения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взрослым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предметной (предметно -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игровой деятельности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учета возрастных и индивидуальных особенностей детей: Программа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возрастные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развития ребенка на разных этапах дошкольного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возраста, предусматривает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 механизмы разработки индивидуальных траекторий развития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образования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особыми возможностями, способностями, потребностями и интересами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амплификации детского развития как направленного процесса обогащения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развертывания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видов детской деятельности, а также общения детей с взрослыми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сверстниками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соответствующего возрастным задачам дошкольного возраста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единства обучения и воспитания: как интеграция двух сторон процесса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направленная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 личности ребенка и обусловленная общим подходом к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отбору содержания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организации воспитания и обучения через обогащение содержания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 детской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преемственности образовательной работы на разных возрастных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этапах дошкольного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 и при переходе на уровень начального общего образования: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реализует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принцип при построении содержания обучения и воспитания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уровня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школьного образования, а также при построении единого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развития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образовательной организации и семьи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сотрудничества с семьей: реализация Программы предусматривает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психолого-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педагогической, методической помощи и поддержки родителям (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 представителям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детей раннего и дошкольного возраста, построение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продуктивного взаимодействия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 (законными представителями) с целью создания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единого/общего пространства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ребенка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здоровье сбережения: при организации образовательной деятельности не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использование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технологий, которые могут нанести вред физическому и (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или) психическому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здоровью воспитанников, их психоэмоциональному благополучию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29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" y="609599"/>
            <a:ext cx="9166302" cy="585810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образовательной деятельности в соответствии с направлениями развития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ребенка, представленными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пяти образовательных областей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содержательные линии образовательной деятельности,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реализуемые ДОО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направлениям развития детей дошкольного возраста (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коммуникативного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познавательного, речевого,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 эстетического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развития).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образовательной области сформулированы задачи и содержание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предусмотренное для освоения в каждой возрастной группе детей в возрасте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до семи-восьми лет. Представлены задачи воспитания, направленные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приобщение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ценностям российского народа, формирование у них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ценностного отношения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окружающему миру</a:t>
            </a:r>
          </a:p>
        </p:txBody>
      </p:sp>
    </p:spTree>
    <p:extLst>
      <p:ext uri="{BB962C8B-B14F-4D97-AF65-F5344CB8AC3E}">
        <p14:creationId xmlns:p14="http://schemas.microsoft.com/office/powerpoint/2010/main" val="356794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444" y="144966"/>
            <a:ext cx="9612351" cy="132699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характеристики, в том числе характеристики особенностей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1444" y="1471962"/>
            <a:ext cx="9612351" cy="4572000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Ранний возраст (от одного года до трех лет) Вторая группа детей раннего возраста (второй год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жизни)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-весовые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Вес двухлетнего ребенка составляет одну пятую веса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 человека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 двум годам мальчики набирают вес до 13,04 кг, девочки - 12,6 кг. Ежемесячная прибавка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весе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200-250 граммов, а в росте 1 см. К двум годам длина тела мальчиков достигает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88,3 см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девочек - 86,1 см. Функциональное созревание Продолжаются рост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 развитие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органов, костной, мышечной и центральной нервной системы.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Повышается работоспособность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нервных центров. Общее время сна, практически полностью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подчиненного суточной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ритмике, составляет 11-12 часов. Развитие центральной нервной системы на этом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характеризуется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замедлением ростовых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снижением скорости увеличения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головного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мозга и формированием нервных св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16-18-ти месяцев уровень развития мускулатуры и нервной системы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рефлекторную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контролю выделительной системы. К двум годам у большинства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ночное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мочеиспускание прекращается, хотя время от времени оно может повторяться у многих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гораздо позднее в результате нарушения привычных видов повседневной активности, на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 болезни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случаях перевозбуждения ребенка или испуга.</a:t>
            </a:r>
          </a:p>
        </p:txBody>
      </p:sp>
    </p:spTree>
    <p:extLst>
      <p:ext uri="{BB962C8B-B14F-4D97-AF65-F5344CB8AC3E}">
        <p14:creationId xmlns:p14="http://schemas.microsoft.com/office/powerpoint/2010/main" val="221188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33815"/>
            <a:ext cx="8596668" cy="234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особенности развития детей дошкольного возраста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268" y="367990"/>
            <a:ext cx="10604810" cy="6490009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Вторая младшая группа (четвертый год </a:t>
            </a:r>
            <a:r>
              <a:rPr lang="ru-RU" sz="1400" b="1" dirty="0" smtClean="0">
                <a:solidFill>
                  <a:schemeClr val="tx1"/>
                </a:solidFill>
              </a:rPr>
              <a:t>жизни) 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400" dirty="0" err="1" smtClean="0">
                <a:solidFill>
                  <a:schemeClr val="tx1"/>
                </a:solidFill>
              </a:rPr>
              <a:t>Росто</a:t>
            </a:r>
            <a:r>
              <a:rPr lang="ru-RU" sz="1400" dirty="0" smtClean="0">
                <a:solidFill>
                  <a:schemeClr val="tx1"/>
                </a:solidFill>
              </a:rPr>
              <a:t>-весовые характеристики: средний </a:t>
            </a:r>
            <a:r>
              <a:rPr lang="ru-RU" sz="1400" dirty="0">
                <a:solidFill>
                  <a:schemeClr val="tx1"/>
                </a:solidFill>
              </a:rPr>
              <a:t>вес у мальчиков к четырем годам достигает 17 кг, у девочек – 16 кг. Средний рост у мальчиков </a:t>
            </a:r>
            <a:r>
              <a:rPr lang="ru-RU" sz="1400" dirty="0" smtClean="0">
                <a:solidFill>
                  <a:schemeClr val="tx1"/>
                </a:solidFill>
              </a:rPr>
              <a:t>к четырем </a:t>
            </a:r>
            <a:r>
              <a:rPr lang="ru-RU" sz="1400" dirty="0">
                <a:solidFill>
                  <a:schemeClr val="tx1"/>
                </a:solidFill>
              </a:rPr>
              <a:t>годам достигает 102 см, а у девочек - 100,6 см. Функциональное созревание В данном возрасте уровень развития скелета </a:t>
            </a:r>
            <a:r>
              <a:rPr lang="ru-RU" sz="1400" dirty="0" smtClean="0">
                <a:solidFill>
                  <a:schemeClr val="tx1"/>
                </a:solidFill>
              </a:rPr>
              <a:t>и мышечной </a:t>
            </a:r>
            <a:r>
              <a:rPr lang="ru-RU" sz="1400" dirty="0">
                <a:solidFill>
                  <a:schemeClr val="tx1"/>
                </a:solidFill>
              </a:rPr>
              <a:t>системы определяет возможность формирования осанки, свода стопы, базовых двигательных стереотипов. </a:t>
            </a:r>
            <a:r>
              <a:rPr lang="ru-RU" sz="1400" dirty="0" smtClean="0">
                <a:solidFill>
                  <a:schemeClr val="tx1"/>
                </a:solidFill>
              </a:rPr>
              <a:t>Продолжается формирование </a:t>
            </a:r>
            <a:r>
              <a:rPr lang="ru-RU" sz="1400" dirty="0">
                <a:solidFill>
                  <a:schemeClr val="tx1"/>
                </a:solidFill>
              </a:rPr>
              <a:t>физиологических систем организма: дыхания, кровообращения терморегуляции, обеспечения обмена </a:t>
            </a:r>
            <a:r>
              <a:rPr lang="ru-RU" sz="1400" dirty="0" smtClean="0">
                <a:solidFill>
                  <a:schemeClr val="tx1"/>
                </a:solidFill>
              </a:rPr>
              <a:t>веществ. Данный </a:t>
            </a:r>
            <a:r>
              <a:rPr lang="ru-RU" sz="1400" dirty="0">
                <a:solidFill>
                  <a:schemeClr val="tx1"/>
                </a:solidFill>
              </a:rPr>
              <a:t>возраст характеризуется интенсивным созреванием нейронного аппарата проекционной и ассоциативной коры </a:t>
            </a:r>
            <a:r>
              <a:rPr lang="ru-RU" sz="1400" dirty="0" smtClean="0">
                <a:solidFill>
                  <a:schemeClr val="tx1"/>
                </a:solidFill>
              </a:rPr>
              <a:t>больших полушарий.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Средняя группа (пятый год жизни)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400" dirty="0" err="1" smtClean="0">
                <a:solidFill>
                  <a:schemeClr val="tx1"/>
                </a:solidFill>
              </a:rPr>
              <a:t>Росто</a:t>
            </a:r>
            <a:r>
              <a:rPr lang="ru-RU" sz="1400" dirty="0" smtClean="0">
                <a:solidFill>
                  <a:schemeClr val="tx1"/>
                </a:solidFill>
              </a:rPr>
              <a:t>-весовые </a:t>
            </a:r>
            <a:r>
              <a:rPr lang="ru-RU" sz="1400" dirty="0">
                <a:solidFill>
                  <a:schemeClr val="tx1"/>
                </a:solidFill>
              </a:rPr>
              <a:t>характеристики Средний вес девочек изменяется от 16 кг в четыре года до 18,4 кг в пять лет, у мальчиков – от 17 кг в </a:t>
            </a:r>
            <a:r>
              <a:rPr lang="ru-RU" sz="1400" dirty="0" smtClean="0">
                <a:solidFill>
                  <a:schemeClr val="tx1"/>
                </a:solidFill>
              </a:rPr>
              <a:t>четыре года </a:t>
            </a:r>
            <a:r>
              <a:rPr lang="ru-RU" sz="1400" dirty="0">
                <a:solidFill>
                  <a:schemeClr val="tx1"/>
                </a:solidFill>
              </a:rPr>
              <a:t>до 19,7 кг в пять лет. Средняя длина тела у девочек изменяется от 100 см в четыре года до 109 см в пять лет, у мальчиков – от 102 см </a:t>
            </a:r>
            <a:r>
              <a:rPr lang="ru-RU" sz="1400" dirty="0" smtClean="0">
                <a:solidFill>
                  <a:schemeClr val="tx1"/>
                </a:solidFill>
              </a:rPr>
              <a:t>в четыре </a:t>
            </a:r>
            <a:r>
              <a:rPr lang="ru-RU" sz="1400" dirty="0">
                <a:solidFill>
                  <a:schemeClr val="tx1"/>
                </a:solidFill>
              </a:rPr>
              <a:t>года до 110 см в пять лет. Функциональное созревание Данный возраст характеризуется интенсивным созреванием </a:t>
            </a:r>
            <a:r>
              <a:rPr lang="ru-RU" sz="1400" dirty="0" smtClean="0">
                <a:solidFill>
                  <a:schemeClr val="tx1"/>
                </a:solidFill>
              </a:rPr>
              <a:t>нейронного аппарата </a:t>
            </a:r>
            <a:r>
              <a:rPr lang="ru-RU" sz="1400" dirty="0">
                <a:solidFill>
                  <a:schemeClr val="tx1"/>
                </a:solidFill>
              </a:rPr>
              <a:t>ассоциативной коры больших полушарий. Возрастание специализации корковых зон и межполушарных связей. </a:t>
            </a:r>
            <a:r>
              <a:rPr lang="ru-RU" sz="1400" dirty="0" smtClean="0">
                <a:solidFill>
                  <a:schemeClr val="tx1"/>
                </a:solidFill>
              </a:rPr>
              <a:t>Правое полушарие </a:t>
            </a:r>
            <a:r>
              <a:rPr lang="ru-RU" sz="1400" dirty="0">
                <a:solidFill>
                  <a:schemeClr val="tx1"/>
                </a:solidFill>
              </a:rPr>
              <a:t>является ведущим. Продолжается развитие скелета, мышц, изменяются пропорции тела. Слабо, но проявляются различия </a:t>
            </a:r>
            <a:r>
              <a:rPr lang="ru-RU" sz="1400" dirty="0" smtClean="0">
                <a:solidFill>
                  <a:schemeClr val="tx1"/>
                </a:solidFill>
              </a:rPr>
              <a:t>в строении </a:t>
            </a:r>
            <a:r>
              <a:rPr lang="ru-RU" sz="1400" dirty="0">
                <a:solidFill>
                  <a:schemeClr val="tx1"/>
                </a:solidFill>
              </a:rPr>
              <a:t>тела мальчиков и девочек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Старшая группа (шестой год жизни)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400" dirty="0" err="1" smtClean="0">
                <a:solidFill>
                  <a:schemeClr val="tx1"/>
                </a:solidFill>
              </a:rPr>
              <a:t>Росто</a:t>
            </a:r>
            <a:r>
              <a:rPr lang="ru-RU" sz="1400" dirty="0" smtClean="0">
                <a:solidFill>
                  <a:schemeClr val="tx1"/>
                </a:solidFill>
              </a:rPr>
              <a:t>-весовые </a:t>
            </a:r>
            <a:r>
              <a:rPr lang="ru-RU" sz="1400" dirty="0">
                <a:solidFill>
                  <a:schemeClr val="tx1"/>
                </a:solidFill>
              </a:rPr>
              <a:t>характеристики Средний вес у мальчиков изменяется от 19,7 кг в пять лет до 21,9 кг в шесть лет, у девочек – от 18,5 кг в </a:t>
            </a:r>
            <a:r>
              <a:rPr lang="ru-RU" sz="1400" dirty="0" smtClean="0">
                <a:solidFill>
                  <a:schemeClr val="tx1"/>
                </a:solidFill>
              </a:rPr>
              <a:t>пять лет </a:t>
            </a:r>
            <a:r>
              <a:rPr lang="ru-RU" sz="1400" dirty="0">
                <a:solidFill>
                  <a:schemeClr val="tx1"/>
                </a:solidFill>
              </a:rPr>
              <a:t>до 21,3 кг в шесть лет. Средняя длина тела у мальчиков от 110,4 см в пять лет до 115,9 см в шесть лет, у девочек – от 109,0 см в пять </a:t>
            </a:r>
            <a:r>
              <a:rPr lang="ru-RU" sz="1400" dirty="0" smtClean="0">
                <a:solidFill>
                  <a:schemeClr val="tx1"/>
                </a:solidFill>
              </a:rPr>
              <a:t>лет до </a:t>
            </a:r>
            <a:r>
              <a:rPr lang="ru-RU" sz="1400" dirty="0">
                <a:solidFill>
                  <a:schemeClr val="tx1"/>
                </a:solidFill>
              </a:rPr>
              <a:t>115,7 см в шесть лет. Функциональное созревание Развитие центральной нервной и опорно-двигательной систем, </a:t>
            </a:r>
            <a:r>
              <a:rPr lang="ru-RU" sz="1400" dirty="0" smtClean="0">
                <a:solidFill>
                  <a:schemeClr val="tx1"/>
                </a:solidFill>
              </a:rPr>
              <a:t>зрительно- моторной </a:t>
            </a:r>
            <a:r>
              <a:rPr lang="ru-RU" sz="1400" dirty="0">
                <a:solidFill>
                  <a:schemeClr val="tx1"/>
                </a:solidFill>
              </a:rPr>
              <a:t>координации позволяет ребенку значительно расширить доступный набор двигательных </a:t>
            </a:r>
            <a:r>
              <a:rPr lang="ru-RU" sz="1400" dirty="0" smtClean="0">
                <a:solidFill>
                  <a:schemeClr val="tx1"/>
                </a:solidFill>
              </a:rPr>
              <a:t>стереотипов</a:t>
            </a:r>
          </a:p>
          <a:p>
            <a:pPr marL="285750" indent="-28575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Подготовительная к школе группа (седьмой год жизни)</a:t>
            </a:r>
          </a:p>
          <a:p>
            <a:pPr>
              <a:buClr>
                <a:schemeClr val="accent5">
                  <a:lumMod val="50000"/>
                </a:schemeClr>
              </a:buClr>
            </a:pPr>
            <a:r>
              <a:rPr lang="ru-RU" sz="1400" dirty="0" err="1" smtClean="0">
                <a:solidFill>
                  <a:schemeClr val="tx1"/>
                </a:solidFill>
              </a:rPr>
              <a:t>Росто</a:t>
            </a:r>
            <a:r>
              <a:rPr lang="ru-RU" sz="1400" dirty="0" smtClean="0">
                <a:solidFill>
                  <a:schemeClr val="tx1"/>
                </a:solidFill>
              </a:rPr>
              <a:t>-весовые </a:t>
            </a:r>
            <a:r>
              <a:rPr lang="ru-RU" sz="1400" dirty="0">
                <a:solidFill>
                  <a:schemeClr val="tx1"/>
                </a:solidFill>
              </a:rPr>
              <a:t>характеристики Средний вес мальчиков к семи годам достигает 24,9 кг, девочек – 24,7 кг. Средняя длина тела у </a:t>
            </a:r>
            <a:r>
              <a:rPr lang="ru-RU" sz="1400" dirty="0" smtClean="0">
                <a:solidFill>
                  <a:schemeClr val="tx1"/>
                </a:solidFill>
              </a:rPr>
              <a:t>мальчиков к </a:t>
            </a:r>
            <a:r>
              <a:rPr lang="ru-RU" sz="1400" dirty="0">
                <a:solidFill>
                  <a:schemeClr val="tx1"/>
                </a:solidFill>
              </a:rPr>
              <a:t>семи годам достигает 123,9, у девочек – 123,6 см. В период от пяти до семи лет наблюдается выраженное увеличение скорости </a:t>
            </a:r>
            <a:r>
              <a:rPr lang="ru-RU" sz="1400" dirty="0" smtClean="0">
                <a:solidFill>
                  <a:schemeClr val="tx1"/>
                </a:solidFill>
              </a:rPr>
              <a:t>роста тела </a:t>
            </a:r>
            <a:r>
              <a:rPr lang="ru-RU" sz="1400" dirty="0">
                <a:solidFill>
                  <a:schemeClr val="tx1"/>
                </a:solidFill>
              </a:rPr>
              <a:t>ребенка в длину («</a:t>
            </a:r>
            <a:r>
              <a:rPr lang="ru-RU" sz="1400" dirty="0" err="1">
                <a:solidFill>
                  <a:schemeClr val="tx1"/>
                </a:solidFill>
              </a:rPr>
              <a:t>полуростовой</a:t>
            </a:r>
            <a:r>
              <a:rPr lang="ru-RU" sz="1400" dirty="0">
                <a:solidFill>
                  <a:schemeClr val="tx1"/>
                </a:solidFill>
              </a:rPr>
              <a:t> скачок роста»), причем конечности в это время растут быстрее, чем туловище. Изменяются </a:t>
            </a:r>
            <a:r>
              <a:rPr lang="ru-RU" sz="1400" dirty="0" smtClean="0">
                <a:solidFill>
                  <a:schemeClr val="tx1"/>
                </a:solidFill>
              </a:rPr>
              <a:t>кости, формирующие </a:t>
            </a:r>
            <a:r>
              <a:rPr lang="ru-RU" sz="1400" dirty="0">
                <a:solidFill>
                  <a:schemeClr val="tx1"/>
                </a:solidFill>
              </a:rPr>
              <a:t>облик лица. Функциональное созревание Уровень развития костной и мышечной систем, наработка </a:t>
            </a:r>
            <a:r>
              <a:rPr lang="ru-RU" sz="1400" dirty="0" smtClean="0">
                <a:solidFill>
                  <a:schemeClr val="tx1"/>
                </a:solidFill>
              </a:rPr>
              <a:t>двигательных стереотипов </a:t>
            </a:r>
            <a:r>
              <a:rPr lang="ru-RU" sz="1400" dirty="0">
                <a:solidFill>
                  <a:schemeClr val="tx1"/>
                </a:solidFill>
              </a:rPr>
              <a:t>отвечают требованиям длительных подвижных игр. Скелетные мышцы детей этого возраста хорошо приспособлены </a:t>
            </a:r>
            <a:r>
              <a:rPr lang="ru-RU" sz="1400" dirty="0" smtClean="0">
                <a:solidFill>
                  <a:schemeClr val="tx1"/>
                </a:solidFill>
              </a:rPr>
              <a:t>к длительным</a:t>
            </a:r>
            <a:r>
              <a:rPr lang="ru-RU" sz="1400" dirty="0">
                <a:solidFill>
                  <a:schemeClr val="tx1"/>
                </a:solidFill>
              </a:rPr>
              <a:t>, но не слишком высоким по точности и мощности нагрузкам. Качественные изменения в развитии телесной сферы </a:t>
            </a:r>
            <a:r>
              <a:rPr lang="ru-RU" sz="1400" dirty="0" smtClean="0">
                <a:solidFill>
                  <a:schemeClr val="tx1"/>
                </a:solidFill>
              </a:rPr>
              <a:t>ребенка (</a:t>
            </a:r>
            <a:r>
              <a:rPr lang="ru-RU" sz="1400" dirty="0" err="1" smtClean="0">
                <a:solidFill>
                  <a:schemeClr val="tx1"/>
                </a:solidFill>
              </a:rPr>
              <a:t>полуростовой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скачок) отражает существенные изменения в центральной нервной системе. К шести-семи годам </a:t>
            </a:r>
            <a:r>
              <a:rPr lang="ru-RU" sz="1400" dirty="0" smtClean="0">
                <a:solidFill>
                  <a:schemeClr val="tx1"/>
                </a:solidFill>
              </a:rPr>
              <a:t>продолжительность необходимого </a:t>
            </a:r>
            <a:r>
              <a:rPr lang="ru-RU" sz="1400" dirty="0">
                <a:solidFill>
                  <a:schemeClr val="tx1"/>
                </a:solidFill>
              </a:rPr>
              <a:t>сна составляет 9-11 часов, при этом длительность цикла сна возрастает до 60-70 минут, по сравнению с 45-50 минутам </a:t>
            </a:r>
            <a:r>
              <a:rPr lang="ru-RU" sz="1400" dirty="0" smtClean="0">
                <a:solidFill>
                  <a:schemeClr val="tx1"/>
                </a:solidFill>
              </a:rPr>
              <a:t>у детей </a:t>
            </a:r>
            <a:r>
              <a:rPr lang="ru-RU" sz="1400" dirty="0">
                <a:solidFill>
                  <a:schemeClr val="tx1"/>
                </a:solidFill>
              </a:rPr>
              <a:t>годовалого возраста, приближаясь к 90 минутам, характерным для сна детей старшего возраста и взрослых. </a:t>
            </a:r>
            <a:r>
              <a:rPr lang="ru-RU" sz="1400" dirty="0" smtClean="0">
                <a:solidFill>
                  <a:schemeClr val="tx1"/>
                </a:solidFill>
              </a:rPr>
              <a:t>Важнейшим признаком </a:t>
            </a:r>
            <a:r>
              <a:rPr lang="ru-RU" sz="1400" dirty="0">
                <a:solidFill>
                  <a:schemeClr val="tx1"/>
                </a:solidFill>
              </a:rPr>
              <a:t>морфофункциональной зрелости становится формирование тонкой биомеханики работы кисти ребенка. К этому </a:t>
            </a:r>
            <a:r>
              <a:rPr lang="ru-RU" sz="1400" dirty="0" smtClean="0">
                <a:solidFill>
                  <a:schemeClr val="tx1"/>
                </a:solidFill>
              </a:rPr>
              <a:t>возраст начинает </a:t>
            </a:r>
            <a:r>
              <a:rPr lang="ru-RU" sz="1400" dirty="0">
                <a:solidFill>
                  <a:schemeClr val="tx1"/>
                </a:solidFill>
              </a:rPr>
              <a:t>формироваться способность к сложным пространственным программам движения, в том числе к такой важнейшей </a:t>
            </a:r>
            <a:r>
              <a:rPr lang="ru-RU" sz="1400" dirty="0" smtClean="0">
                <a:solidFill>
                  <a:schemeClr val="tx1"/>
                </a:solidFill>
              </a:rPr>
              <a:t>функции как </a:t>
            </a:r>
            <a:r>
              <a:rPr lang="ru-RU" sz="1400" dirty="0">
                <a:solidFill>
                  <a:schemeClr val="tx1"/>
                </a:solidFill>
              </a:rPr>
              <a:t>письму – отдельные элементы письма объединяются в буквы и слова. К пяти-шести годам в значительной степени </a:t>
            </a:r>
            <a:r>
              <a:rPr lang="ru-RU" sz="1400" dirty="0" smtClean="0">
                <a:solidFill>
                  <a:schemeClr val="tx1"/>
                </a:solidFill>
              </a:rPr>
              <a:t>развивается глазомер</a:t>
            </a:r>
            <a:r>
              <a:rPr lang="ru-RU" sz="1400" dirty="0">
                <a:solidFill>
                  <a:schemeClr val="tx1"/>
                </a:solidFill>
              </a:rPr>
              <a:t>. Дети называют более мелкие детали, присутствующие в изображении предметов, могут дать оценку предметов в </a:t>
            </a:r>
            <a:r>
              <a:rPr lang="ru-RU" sz="1400" dirty="0" smtClean="0">
                <a:solidFill>
                  <a:schemeClr val="tx1"/>
                </a:solidFill>
              </a:rPr>
              <a:t>отношении их </a:t>
            </a:r>
            <a:r>
              <a:rPr lang="ru-RU" sz="1400" dirty="0">
                <a:solidFill>
                  <a:schemeClr val="tx1"/>
                </a:solidFill>
              </a:rPr>
              <a:t>красоты, комбинации тех или иных черт. Процессы возбуждения и торможения становятся лучше сбалансированными. К </a:t>
            </a:r>
            <a:r>
              <a:rPr lang="ru-RU" sz="1400" dirty="0" smtClean="0">
                <a:solidFill>
                  <a:schemeClr val="tx1"/>
                </a:solidFill>
              </a:rPr>
              <a:t>этому возрасту </a:t>
            </a:r>
            <a:r>
              <a:rPr lang="ru-RU" sz="1400" dirty="0">
                <a:solidFill>
                  <a:schemeClr val="tx1"/>
                </a:solidFill>
              </a:rPr>
              <a:t>значительно развиваются такие свойства нервной системы, как сила, подвижность, уравновешенность. В то же время все </a:t>
            </a:r>
            <a:r>
              <a:rPr lang="ru-RU" sz="1400" dirty="0" smtClean="0">
                <a:solidFill>
                  <a:schemeClr val="tx1"/>
                </a:solidFill>
              </a:rPr>
              <a:t>эти свойства </a:t>
            </a:r>
            <a:r>
              <a:rPr lang="ru-RU" sz="1400" dirty="0">
                <a:solidFill>
                  <a:schemeClr val="tx1"/>
                </a:solidFill>
              </a:rPr>
              <a:t>нервных процессов характеризуются неустойчивостью, высокой истощаемостью нервных центров</a:t>
            </a:r>
          </a:p>
        </p:txBody>
      </p:sp>
    </p:spTree>
    <p:extLst>
      <p:ext uri="{BB962C8B-B14F-4D97-AF65-F5344CB8AC3E}">
        <p14:creationId xmlns:p14="http://schemas.microsoft.com/office/powerpoint/2010/main" val="21760413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2584</Words>
  <Application>Microsoft Office PowerPoint</Application>
  <PresentationFormat>Широкоэкранный</PresentationFormat>
  <Paragraphs>84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Trebuchet MS</vt:lpstr>
      <vt:lpstr>Wingdings</vt:lpstr>
      <vt:lpstr>Wingdings 3</vt:lpstr>
      <vt:lpstr>Аспект</vt:lpstr>
      <vt:lpstr>Муниципальное бюджетное дошкольное образовательное учреждение  «Детский сад №32 комбинированного вида»</vt:lpstr>
      <vt:lpstr>Презентация PowerPoint</vt:lpstr>
      <vt:lpstr>При разработке программы учитывались следующие нормативные документы:</vt:lpstr>
      <vt:lpstr>Общие сведения о ДОУ:</vt:lpstr>
      <vt:lpstr>Цель программы: является 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традиций. </vt:lpstr>
      <vt:lpstr>Определение задач и содержания образования базируется на следующих принципах:</vt:lpstr>
      <vt:lpstr>Описание образовательной деятельности в соответствии с направлениями развития ребенка, представленными в пяти образовательных областей.  Программа определяет содержательные линии образовательной деятельности, реализуемые ДОО по основным направлениям развития детей дошкольного возраста (социально - коммуникативного, познавательного, речевого, художественно эстетического, физического развития).  В каждой образовательной области сформулированы задачи и содержание образовательной деятельности, предусмотренное для освоения в каждой возрастной группе детей в возрасте от двух месяцев до семи-восьми лет. Представлены задачи воспитания, направленные на приобщение детей к ценностям российского народа, формирование у них ценностного отношения к окружающему миру</vt:lpstr>
      <vt:lpstr>Значимые характеристики, в том числе характеристики особенностей  развития детей</vt:lpstr>
      <vt:lpstr>Возрастные особенности развития детей дошкольного возраста</vt:lpstr>
      <vt:lpstr>Взаимодействие педагогического коллектива  с семьями обучающихся</vt:lpstr>
      <vt:lpstr>Деятельность педагогического коллектива ДОО по построению взаимодействия с родителями (законными представителями) обучающихся осуществляется по нескольким направлениям</vt:lpstr>
      <vt:lpstr>Материально-технического обеспечения Программы, обеспеченности методическими материалами и средствами обучения и воспитания</vt:lpstr>
      <vt:lpstr>Особенности организации развивающей  предметно - пространственной среды</vt:lpstr>
      <vt:lpstr>Обеспеченность методическими материалами и средствами обучения  и воспитания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Сад</cp:lastModifiedBy>
  <cp:revision>13</cp:revision>
  <dcterms:created xsi:type="dcterms:W3CDTF">2024-10-26T15:58:24Z</dcterms:created>
  <dcterms:modified xsi:type="dcterms:W3CDTF">2024-11-14T10:36:05Z</dcterms:modified>
</cp:coreProperties>
</file>