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2F16-2FD1-4597-ACB0-D8C7508FA1B5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1B804-8A33-42F3-A268-B42E7186C4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89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2F16-2FD1-4597-ACB0-D8C7508FA1B5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1B804-8A33-42F3-A268-B42E7186C4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1010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2F16-2FD1-4597-ACB0-D8C7508FA1B5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1B804-8A33-42F3-A268-B42E7186C482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86775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2F16-2FD1-4597-ACB0-D8C7508FA1B5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1B804-8A33-42F3-A268-B42E7186C4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8880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2F16-2FD1-4597-ACB0-D8C7508FA1B5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1B804-8A33-42F3-A268-B42E7186C48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87356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2F16-2FD1-4597-ACB0-D8C7508FA1B5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1B804-8A33-42F3-A268-B42E7186C4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1406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2F16-2FD1-4597-ACB0-D8C7508FA1B5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1B804-8A33-42F3-A268-B42E7186C4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983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2F16-2FD1-4597-ACB0-D8C7508FA1B5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1B804-8A33-42F3-A268-B42E7186C4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275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2F16-2FD1-4597-ACB0-D8C7508FA1B5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1B804-8A33-42F3-A268-B42E7186C4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721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2F16-2FD1-4597-ACB0-D8C7508FA1B5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1B804-8A33-42F3-A268-B42E7186C4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334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2F16-2FD1-4597-ACB0-D8C7508FA1B5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1B804-8A33-42F3-A268-B42E7186C4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294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2F16-2FD1-4597-ACB0-D8C7508FA1B5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1B804-8A33-42F3-A268-B42E7186C4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457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2F16-2FD1-4597-ACB0-D8C7508FA1B5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1B804-8A33-42F3-A268-B42E7186C4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3114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2F16-2FD1-4597-ACB0-D8C7508FA1B5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1B804-8A33-42F3-A268-B42E7186C4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063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2F16-2FD1-4597-ACB0-D8C7508FA1B5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1B804-8A33-42F3-A268-B42E7186C4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0653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2F16-2FD1-4597-ACB0-D8C7508FA1B5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1B804-8A33-42F3-A268-B42E7186C4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76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D2F16-2FD1-4597-ACB0-D8C7508FA1B5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2F1B804-8A33-42F3-A268-B42E7186C4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632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7844" y="678872"/>
            <a:ext cx="9796702" cy="1953491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Муниципальное бюджетное дошкольное образовательное учреждение 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«Детский сад №32 комбинированного вида»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2798619"/>
            <a:ext cx="9768993" cy="36298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Краткая презентация</a:t>
            </a:r>
          </a:p>
          <a:p>
            <a:pPr marL="0" indent="0" algn="ctr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Образовательной программы дошкольного образования</a:t>
            </a:r>
          </a:p>
          <a:p>
            <a:pPr marL="0" indent="0" algn="ctr">
              <a:buNone/>
            </a:pPr>
            <a:endParaRPr lang="ru-RU" sz="2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Срок реализации – 6 лет</a:t>
            </a:r>
          </a:p>
          <a:p>
            <a:pPr marL="0" indent="0" algn="ctr">
              <a:buNone/>
            </a:pPr>
            <a:endParaRPr lang="ru-RU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Программа реализуется на русском языке – государственном языке 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Российской Федерации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219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9303006" cy="1141141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педагогического коллектива 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семьями обучающихся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1750741"/>
            <a:ext cx="9303006" cy="4014439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Главными целями взаимодействия педагогического коллектива ДОО с семьями обучающихся дошкольного возраста являются:</a:t>
            </a:r>
          </a:p>
          <a:p>
            <a:pPr marL="285750" indent="-285750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психолого-педагогической поддержки семьи и повышение компетентности родителей (законных представителей) в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вопросах образования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охраны и укрепления здоровья детей младенческого, раннего и дошкольного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возрастов;</a:t>
            </a:r>
          </a:p>
          <a:p>
            <a:pPr marL="285750" indent="-285750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единства подходов к воспитанию и обучению детей в условиях ДОО 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семьи;</a:t>
            </a:r>
          </a:p>
          <a:p>
            <a:pPr marL="285750" indent="-285750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воспитательного потенциала семьи.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 деятельность должна дополнять, поддерживать и тактично направлять воспитательные действия родителей (законных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представителей) детей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младенческого, раннего и дошкольного возрастов.</a:t>
            </a:r>
          </a:p>
        </p:txBody>
      </p:sp>
    </p:spTree>
    <p:extLst>
      <p:ext uri="{BB962C8B-B14F-4D97-AF65-F5344CB8AC3E}">
        <p14:creationId xmlns:p14="http://schemas.microsoft.com/office/powerpoint/2010/main" val="547966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3746" y="111512"/>
            <a:ext cx="9467385" cy="1003609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педагогического коллектива ДОО по построению взаимодействия с родителями (законными представителями)</a:t>
            </a:r>
            <a:b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осуществляется по нескольким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направлениям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3746" y="1282390"/>
            <a:ext cx="9913434" cy="5263375"/>
          </a:xfrm>
        </p:spPr>
        <p:txBody>
          <a:bodyPr>
            <a:normAutofit/>
          </a:bodyPr>
          <a:lstStyle/>
          <a:p>
            <a:pPr>
              <a:buClr>
                <a:schemeClr val="accent5">
                  <a:lumMod val="50000"/>
                </a:schemeClr>
              </a:buClr>
            </a:pPr>
            <a:endParaRPr lang="ru-RU" sz="1500" dirty="0" smtClean="0">
              <a:solidFill>
                <a:schemeClr val="tx1"/>
              </a:solidFill>
            </a:endParaRP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5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Диагностико</a:t>
            </a: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–аналитическое направление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анализ данных о семье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каждого обучающегося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её запросах в отношении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охраны здоровья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развития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ребёнка; Об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уровне психолого-педагогической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компетентности родителей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(законных представителей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А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также планирование работы с семьей с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учётом результатов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проведенного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анализа; Согласование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воспитательных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Просветительское направление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Просвещение родителей (законных представителей)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вопросам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особенностей психофизиологического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психического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детей младенческого, раннего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дошкольного возрастов; Выбора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эффективных методов обучения и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 детей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определенного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возраста; Ознакомление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актуальной информацией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государственной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политике в области ДО,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включая информирование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мерах господдержки семьям с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детьми дошкольного возраста; Информирование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особенностях реализуемой в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ДОО образовательной программы; Условиях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пребывания ребёнка в группе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ДОО; Содержании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методах образовательной работы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детьми;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Консультационное направление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 родителей (законных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представителей) по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вопросам их взаимодействия с ребёнком,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преодоления возникающих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 воспитания и обучения детей,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том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числе с ООП в условиях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семьи; Особенностей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 и взаимодействия ребёнка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сверстниками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педагогом; Возникающих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проблемных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ситуациях; Способам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 и построения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продуктивного взаимодействия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детьми младенческого, раннего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дошкольного возрастов; Способам 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и участия в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детских деятельностях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образовательном процессе и другому.</a:t>
            </a:r>
            <a:endParaRPr lang="ru-RU" sz="15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accent5">
                  <a:lumMod val="50000"/>
                </a:schemeClr>
              </a:buClr>
            </a:pPr>
            <a:endParaRPr lang="ru-RU" dirty="0" smtClean="0"/>
          </a:p>
          <a:p>
            <a:pPr>
              <a:buClr>
                <a:schemeClr val="accent5">
                  <a:lumMod val="50000"/>
                </a:schemeClr>
              </a:buClr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904134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386" y="609600"/>
            <a:ext cx="9445082" cy="1899424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Материально-технического обеспечения Программы,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обеспеченности методическими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материалами и средствами обучения и воспитания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2207941"/>
            <a:ext cx="8968470" cy="3833421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дошкольном учреждении созданы материально-технические условия,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обеспечивающие: возможность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 обучающимися планируемых результатов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освоения образовательной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Выполнены требования санитарно-эпидемиологических правил 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гигиенических нормативов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содержащихся в СП 2.4.3648-20, СанПиН 2.3/2.4.3590-20 «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Санитарно- эпидемиологические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организации общественного питания населения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утверждённых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постановлением Главного государственного санитарного врача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27 октября 2020 г. № 32 (зарегистрировано Министерством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юстиции Российской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 11 ноября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г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регистрационный № 60833), действующим до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января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2027 года (далее-СанПиН 2.3/2.4.3590-20), СанПиН 1.2.3685-21</a:t>
            </a:r>
          </a:p>
        </p:txBody>
      </p:sp>
    </p:spTree>
    <p:extLst>
      <p:ext uri="{BB962C8B-B14F-4D97-AF65-F5344CB8AC3E}">
        <p14:creationId xmlns:p14="http://schemas.microsoft.com/office/powerpoint/2010/main" val="12987332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599"/>
            <a:ext cx="8596668" cy="1297259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организации развивающей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предметно - пространственной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среды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5258" y="1717288"/>
            <a:ext cx="9288965" cy="4324074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РППС ДОУ создана и развивается как единое пространство, все компоненты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которого, как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помещении, так и вне его, согласуются между собой по содержанию,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масштабу, художественному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решению.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проектировании РППС ДОУ учтены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местные этнопсихологические, социокультурные, культурно-исторические 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природно- климатические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условия, в которых находится ДОУ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возраст, уровень развития детей и особенности их деятельности,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образования;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Программы для разных возрастных групп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возможности и потребности участников образовательной деятельности (детей и их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семей, педагогов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других сотрудников ДОУ, участников сетевого взаимодействия 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других участников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деятельности)</a:t>
            </a:r>
          </a:p>
        </p:txBody>
      </p:sp>
    </p:spTree>
    <p:extLst>
      <p:ext uri="{BB962C8B-B14F-4D97-AF65-F5344CB8AC3E}">
        <p14:creationId xmlns:p14="http://schemas.microsoft.com/office/powerpoint/2010/main" val="4385434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80660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Обеспеченность методическими материалами и средствами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</a:t>
            </a:r>
            <a:b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воспитания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9862" y="1817649"/>
            <a:ext cx="9199757" cy="4223713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Дошкольное учреждение постоянно пополняется и обновляется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методическими материалами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средствами обучения с учетом достижения целей 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планируемых результатов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освоения ОП дошкольного образования. В каждой группе созданы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 методические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зоны, где хранятся, согласно возрасту детей и изучаемому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предмету, материалы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пособия, необходимые для осуществления образовательного процесса.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ДОУ оснащено информационно-коммуникационными технологиями. В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учреждении проведен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интернет. Функционируют необходимые для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жизнедеятельности образовательного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 сайты, налажен электронный документооборот 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настроено программное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для дистанционной работы. Сеть активно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используется работниками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ДОУ в целях обмена опытом с коллегами образовательных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учреждений города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региона и страны, а также для проведения занятий с детьми, в том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числе дистанционно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3151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8779" y="1293541"/>
            <a:ext cx="9813075" cy="3969835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Общеобразовательная программа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образовательная программа дошкольного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МБДОУ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«Детский сад №32 комбинированного вида» (название организации) (далее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–Программа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разработана в соответствии с федеральным государственным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образовательным стандартом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образования (утвержден приказом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17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октября 2013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№ 1155, зарегистрировано в Минюсте России 14 ноября 2013 г., регистрационный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30384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в редакции приказа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8 ноября 2022 г. №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955, зарегистрировано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Минюсте России 6 февраля 2023 г., регистрационный № 72264) (далее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ФГОС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ДО) и федеральной образовательной программой дошкольного образования (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утверждена приказом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России от 25 ноября 2022 г. № 1028, зарегистрировано в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Минюсте России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декабря 2022 г., регистрационный № 71847) (далее – ФОП ДО)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994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1806" y="401445"/>
            <a:ext cx="8954428" cy="490654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разработке программы учитывались следующие нормативные документы: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1806" y="1081667"/>
            <a:ext cx="8954428" cy="5698273"/>
          </a:xfrm>
        </p:spPr>
        <p:txBody>
          <a:bodyPr>
            <a:normAutofit/>
          </a:bodyPr>
          <a:lstStyle/>
          <a:p>
            <a:pPr marL="342900" indent="-342900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«Об образовании в Российской Федерации» (от 29 декабря 2012г. №273-ФЗ, вступил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силу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01.09.2013 г.); Приказ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17 октября 2013 г. № 1155 «Об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федерального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образовательного стандарта дошкольного образования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зарегистрирован в Минюсте РФ 14 ноября 2013 г., № 30384); -Санитарными правилами СП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2.4.3648-20; «Санитарно-эпидемиологические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организации воспитания и обучения, отдыха 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оздоровления детей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молодежи», утвержденными постановлением Главного государственного санитарного врача РФ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28.09.2020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28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Санитарно-эпидемиологическими правилами и нормами СанПиН 2.3/2.4.3590-20 «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Санитарно- эпидемиологические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организации общественного питания населения»,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утвержденными постановлением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Главного государственного санитарного врача РФ от 27.11.2020 № 32.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от 5 августа 2013 г. № 662 «Об осуществлении мониторинга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образования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 Приказ Министерства просвещения Российской Федерации от 30 сентября 2022 г. №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874 (зарегистрирован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Министерством юстиции Российской Федерации 2 ноября 2022 г., регистрационный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70809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Приказ Министерства образования и науки РФ от 14 июня 2013 г. № 462 «Об утверждении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 проведения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самообследования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образовательной организацией» (зарегистрирован в Минюсте РФ 27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июня 2013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г., № 28908);Устав МБДОУ «Детский сад №38 комбинированного вида»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991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874" y="144966"/>
            <a:ext cx="9355872" cy="869795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сведения о ДОУ: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67990" y="880946"/>
            <a:ext cx="9199756" cy="5798633"/>
          </a:xfrm>
        </p:spPr>
        <p:txBody>
          <a:bodyPr>
            <a:normAutofit lnSpcReduction="10000"/>
          </a:bodyPr>
          <a:lstStyle/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дошкольное образовательное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сад № 32 комбинированного вида"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Собственником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имущества и Учредителем Учреждения является муниципальное образование "Гатчинский муниципальный район"</a:t>
            </a:r>
          </a:p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Учредителя осуществляет Администрация Гатчинского муниципального района, зарегистрированная Межрайонной Инспекцией ФНС № 7 по Ленинградской области, свидетельство серии 47 № 001593431 от 28 декабря 2005 года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Лицензия на осуществление образовательной деятельности: № 593-16от 21.11.16 серия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47 Л01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№0001978</a:t>
            </a:r>
          </a:p>
          <a:p>
            <a:pPr algn="ctr"/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Глава администрации Гатчинского муниципального района </a:t>
            </a:r>
          </a:p>
          <a:p>
            <a:pPr algn="ctr"/>
            <a:r>
              <a:rPr lang="ru-RU" sz="1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Нещадим</a:t>
            </a:r>
            <a:r>
              <a:rPr lang="ru-RU" sz="1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Людмила Николаевна.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188300, Ленинградская область,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г.Гатчина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улица Карла Маркса,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д.44.тел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(81371) 9-31-00 (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приемная)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http://radm.gtn.ru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ru-RU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radm@gtn.ru</a:t>
            </a:r>
          </a:p>
          <a:p>
            <a:pPr algn="ctr"/>
            <a:r>
              <a:rPr lang="ru-RU" sz="15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Местонахождение образовательного учреждения:</a:t>
            </a:r>
          </a:p>
          <a:p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188348,Российская Федерация, Ленинградская обл., Гатчинский р-н, </a:t>
            </a:r>
            <a:r>
              <a:rPr lang="ru-RU" sz="15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д.Пудомяги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д.7</a:t>
            </a:r>
          </a:p>
          <a:p>
            <a:pPr algn="ctr"/>
            <a:r>
              <a:rPr lang="ru-RU" sz="15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Заведующий МБДОУ "Детский сад №32 комбинированного </a:t>
            </a:r>
            <a:r>
              <a:rPr lang="ru-RU" sz="15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вида«</a:t>
            </a:r>
          </a:p>
          <a:p>
            <a:pPr algn="ctr"/>
            <a:r>
              <a:rPr lang="ru-RU" sz="15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Фадеева </a:t>
            </a:r>
            <a:r>
              <a:rPr lang="ru-RU" sz="15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Наталья Николаевна</a:t>
            </a:r>
          </a:p>
          <a:p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телефон\факс: 8 (813-71)64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750 адрес</a:t>
            </a:r>
            <a:r>
              <a:rPr lang="ru-RU" sz="1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электронной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почты: </a:t>
            </a:r>
            <a:r>
              <a:rPr lang="ru-RU" sz="1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mbdou32@gtn.lokos.net</a:t>
            </a:r>
            <a:endParaRPr lang="ru-RU" sz="1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сайт: </a:t>
            </a:r>
            <a:r>
              <a:rPr lang="ru-RU" sz="1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ru-RU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://dou.gtn.lokos.net/mdou-detskij-sad-32.html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152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6839" y="156117"/>
            <a:ext cx="9701561" cy="1304693"/>
          </a:xfrm>
        </p:spPr>
        <p:txBody>
          <a:bodyPr>
            <a:noAutofit/>
          </a:bodyPr>
          <a:lstStyle/>
          <a:p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программы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является разностороннее развитие детей дошкольного возраста с учетом их возрастных и индивидуальных особенностей, в том числе достижение детьми дошкольного возраста уровня развития, необходимого и достаточного для успешного освоения ими образовательных программ начального общего образования, на основе индивидуального подхода к детям дошкольного возраста и специфичных для детей дошкольного возраста видов деятельности на основе духовно-нравственных ценностей российского народа, исторических и национально-культурных традиций.</a:t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6840" y="1360450"/>
            <a:ext cx="9701560" cy="4995745"/>
          </a:xfrm>
        </p:spPr>
        <p:txBody>
          <a:bodyPr>
            <a:normAutofit/>
          </a:bodyPr>
          <a:lstStyle/>
          <a:p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программы: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единых для Российской Федерации содержания ДО и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планируемых результатов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освоения образовательной программы ДО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охрана и укрепление физического и психического здоровья детей, в том числе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 эмоционального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благополучия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приобщение детей (в соответствии с возрастными особенностями) к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базовым ценностям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российского народа – жизнь, достоинство, права и свободы человека,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патриотизм, гражданственность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высокие нравственные идеалы, крепкая семья, созидательный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труд, приоритет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духовного над материальным, гуманизм, милосердие, справедливость,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коллективизм, взаимопомощь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взаимоуважение, историческая память и преемственность поколений,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единство народов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России; создание условий для формирования ценностного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отношения к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окружающему миру, становления опыта действий и поступков на основе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осмысления ценностей;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равных возможностей для полноценного развития каждого ребёнка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период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детства независимо от места жительства, пола, нации, языка,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социального статуса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психофизиологических и других особенностей (в том числе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ограниченных возможностей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здоровья), с учетом разнообразия образовательных потребностей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индивидуальных возможностей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благоприятных условий развития детей в соответствии с их возрастными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индивидуальными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особенностями и склонностями, развития способностей и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творческого потенциала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каждого ребёнка как субъекта отношений с самим собой, другими детьми,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взрослыми и миром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детьми на этапе завершения ДО уровня развития, необходимого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достаточного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успешного освоения ими образовательных программ начального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образования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13490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5688" y="100362"/>
            <a:ext cx="8928315" cy="479501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задач и содержания образования базируется на следующих принципах: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5688" y="579863"/>
            <a:ext cx="9311268" cy="6278137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учёта ведущей деятельности: Программа реализуется в контексте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всех перечисленных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ФГОС ДО видов детской деятельности, с акцентом на ведущую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для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каждого возрастного периода – от непосредственного эмоционального общения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взрослым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предметной (предметно -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манипулятивной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и игровой деятельности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учета возрастных и индивидуальных особенностей детей: Программа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учитывает возрастные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характеристики развития ребенка на разных этапах дошкольного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возраста, предусматривает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и механизмы разработки индивидуальных траекторий развития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образования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с особыми возможностями, способностями, потребностями и интересами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амплификации детского развития как направленного процесса обогащения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развертывания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 видов детской деятельности, а также общения детей с взрослыми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сверстниками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соответствующего возрастным задачам дошкольного возраста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единства обучения и воспитания: как интеграция двух сторон процесса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образования, направленная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развитие личности ребенка и обусловленная общим подходом к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отбору содержания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организации воспитания и обучения через обогащение содержания и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 детской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преемственности образовательной работы на разных возрастных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этапах дошкольного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детства и при переходе на уровень начального общего образования: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реализует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данный принцип при построении содержания обучения и воспитания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относительно уровня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начального школьного образования, а также при построении единого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пространства развития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образовательной организации и семьи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сотрудничества с семьей: реализация Программы предусматривает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психолого-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педагогической, методической помощи и поддержки родителям (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законным представителям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детей раннего и дошкольного возраста, построение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продуктивного взаимодействия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родителями (законными представителями) с целью создания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единого/общего пространства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ребенка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здоровье сбережения: при организации образовательной деятельности не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 использование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 технологий, которые могут нанести вред физическому и (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или) психическому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здоровью воспитанников, их психоэмоциональному благополучию</a:t>
            </a:r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297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6839" y="609599"/>
            <a:ext cx="9166302" cy="5858108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образовательной деятельности в соответствии с направлениями развития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ребенка, представленными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пяти образовательных областей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определяет содержательные линии образовательной деятельности,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реализуемые ДОО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основным направлениям развития детей дошкольного возраста (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 - коммуникативного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познавательного, речевого,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 эстетического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физического развития).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каждой образовательной области сформулированы задачи и содержание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деятельности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предусмотренное для освоения в каждой возрастной группе детей в возрасте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двух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месяцев до семи-восьми лет. Представлены задачи воспитания, направленные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приобщение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к ценностям российского народа, формирование у них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ценностного отношения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окружающему миру</a:t>
            </a:r>
          </a:p>
        </p:txBody>
      </p:sp>
    </p:spTree>
    <p:extLst>
      <p:ext uri="{BB962C8B-B14F-4D97-AF65-F5344CB8AC3E}">
        <p14:creationId xmlns:p14="http://schemas.microsoft.com/office/powerpoint/2010/main" val="3567943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1444" y="144966"/>
            <a:ext cx="9612351" cy="132699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Значимые характеристики, в том числе характеристики особенностей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дете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01444" y="1471962"/>
            <a:ext cx="9612351" cy="4572000"/>
          </a:xfrm>
        </p:spPr>
        <p:txBody>
          <a:bodyPr>
            <a:normAutofit/>
          </a:bodyPr>
          <a:lstStyle/>
          <a:p>
            <a:pPr marL="285750" indent="-285750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Ранний возраст (от одного года до трех лет) Вторая группа детей раннего возраста (второй год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жизни) </a:t>
            </a:r>
            <a:r>
              <a:rPr 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Росто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-весовые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характеристики Вес двухлетнего ребенка составляет одну пятую веса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взрослого человека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 двум годам мальчики набирают вес до 13,04 кг, девочки - 12,6 кг. Ежемесячная прибавка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весе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составляет 200-250 граммов, а в росте 1 см. К двум годам длина тела мальчиков достигает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88,3 см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девочек - 86,1 см. Функциональное созревание Продолжаются рост и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функциональное развитие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внутренних органов, костной, мышечной и центральной нервной системы.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Повышается работоспособность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нервных центров. Общее время сна, практически полностью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подчиненного суточной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ритмике, составляет 11-12 часов. Развитие центральной нервной системы на этом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этапе характеризуется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замедлением ростовых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процессов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снижением скорости увеличения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объема головного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мозга и формированием нервных св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язей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Начиная с 16-18-ти месяцев уровень развития мускулатуры и нервной системы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рефлекторную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по контролю выделительной системы. К двум годам у большинства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ночное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мочеиспускание прекращается, хотя время от времени оно может повторяться у многих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них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гораздо позднее в результате нарушения привычных видов повседневной активности, на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фоне болезни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случаях перевозбуждения ребенка или испуга.</a:t>
            </a:r>
          </a:p>
        </p:txBody>
      </p:sp>
    </p:spTree>
    <p:extLst>
      <p:ext uri="{BB962C8B-B14F-4D97-AF65-F5344CB8AC3E}">
        <p14:creationId xmlns:p14="http://schemas.microsoft.com/office/powerpoint/2010/main" val="2211883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133815"/>
            <a:ext cx="8596668" cy="2341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Возрастные особенности развития детей дошкольного возраста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7268" y="367990"/>
            <a:ext cx="10604810" cy="6490009"/>
          </a:xfrm>
        </p:spPr>
        <p:txBody>
          <a:bodyPr>
            <a:normAutofit fontScale="85000" lnSpcReduction="20000"/>
          </a:bodyPr>
          <a:lstStyle/>
          <a:p>
            <a:pPr marL="285750" indent="-285750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chemeClr val="tx1"/>
                </a:solidFill>
              </a:rPr>
              <a:t>Вторая младшая группа (четвертый год </a:t>
            </a:r>
            <a:r>
              <a:rPr lang="ru-RU" sz="1400" b="1" dirty="0" smtClean="0">
                <a:solidFill>
                  <a:schemeClr val="tx1"/>
                </a:solidFill>
              </a:rPr>
              <a:t>жизни) 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ru-RU" sz="1400" dirty="0" err="1" smtClean="0">
                <a:solidFill>
                  <a:schemeClr val="tx1"/>
                </a:solidFill>
              </a:rPr>
              <a:t>Росто</a:t>
            </a:r>
            <a:r>
              <a:rPr lang="ru-RU" sz="1400" dirty="0" smtClean="0">
                <a:solidFill>
                  <a:schemeClr val="tx1"/>
                </a:solidFill>
              </a:rPr>
              <a:t>-весовые характеристики: средний </a:t>
            </a:r>
            <a:r>
              <a:rPr lang="ru-RU" sz="1400" dirty="0">
                <a:solidFill>
                  <a:schemeClr val="tx1"/>
                </a:solidFill>
              </a:rPr>
              <a:t>вес у мальчиков к четырем годам достигает 17 кг, у девочек – 16 кг. Средний рост у мальчиков </a:t>
            </a:r>
            <a:r>
              <a:rPr lang="ru-RU" sz="1400" dirty="0" smtClean="0">
                <a:solidFill>
                  <a:schemeClr val="tx1"/>
                </a:solidFill>
              </a:rPr>
              <a:t>к четырем </a:t>
            </a:r>
            <a:r>
              <a:rPr lang="ru-RU" sz="1400" dirty="0">
                <a:solidFill>
                  <a:schemeClr val="tx1"/>
                </a:solidFill>
              </a:rPr>
              <a:t>годам достигает 102 см, а у девочек - 100,6 см. Функциональное созревание В данном возрасте уровень развития скелета </a:t>
            </a:r>
            <a:r>
              <a:rPr lang="ru-RU" sz="1400" dirty="0" smtClean="0">
                <a:solidFill>
                  <a:schemeClr val="tx1"/>
                </a:solidFill>
              </a:rPr>
              <a:t>и мышечной </a:t>
            </a:r>
            <a:r>
              <a:rPr lang="ru-RU" sz="1400" dirty="0">
                <a:solidFill>
                  <a:schemeClr val="tx1"/>
                </a:solidFill>
              </a:rPr>
              <a:t>системы определяет возможность формирования осанки, свода стопы, базовых двигательных стереотипов. </a:t>
            </a:r>
            <a:r>
              <a:rPr lang="ru-RU" sz="1400" dirty="0" smtClean="0">
                <a:solidFill>
                  <a:schemeClr val="tx1"/>
                </a:solidFill>
              </a:rPr>
              <a:t>Продолжается формирование </a:t>
            </a:r>
            <a:r>
              <a:rPr lang="ru-RU" sz="1400" dirty="0">
                <a:solidFill>
                  <a:schemeClr val="tx1"/>
                </a:solidFill>
              </a:rPr>
              <a:t>физиологических систем организма: дыхания, кровообращения терморегуляции, обеспечения обмена </a:t>
            </a:r>
            <a:r>
              <a:rPr lang="ru-RU" sz="1400" dirty="0" smtClean="0">
                <a:solidFill>
                  <a:schemeClr val="tx1"/>
                </a:solidFill>
              </a:rPr>
              <a:t>веществ. Данный </a:t>
            </a:r>
            <a:r>
              <a:rPr lang="ru-RU" sz="1400" dirty="0">
                <a:solidFill>
                  <a:schemeClr val="tx1"/>
                </a:solidFill>
              </a:rPr>
              <a:t>возраст характеризуется интенсивным созреванием нейронного аппарата проекционной и ассоциативной коры </a:t>
            </a:r>
            <a:r>
              <a:rPr lang="ru-RU" sz="1400" dirty="0" smtClean="0">
                <a:solidFill>
                  <a:schemeClr val="tx1"/>
                </a:solidFill>
              </a:rPr>
              <a:t>больших полушарий.</a:t>
            </a:r>
          </a:p>
          <a:p>
            <a:pPr marL="285750" indent="-285750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chemeClr val="tx1"/>
                </a:solidFill>
              </a:rPr>
              <a:t>Средняя группа (пятый год жизни)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ru-RU" sz="1400" dirty="0" err="1" smtClean="0">
                <a:solidFill>
                  <a:schemeClr val="tx1"/>
                </a:solidFill>
              </a:rPr>
              <a:t>Росто</a:t>
            </a:r>
            <a:r>
              <a:rPr lang="ru-RU" sz="1400" dirty="0" smtClean="0">
                <a:solidFill>
                  <a:schemeClr val="tx1"/>
                </a:solidFill>
              </a:rPr>
              <a:t>-весовые </a:t>
            </a:r>
            <a:r>
              <a:rPr lang="ru-RU" sz="1400" dirty="0">
                <a:solidFill>
                  <a:schemeClr val="tx1"/>
                </a:solidFill>
              </a:rPr>
              <a:t>характеристики Средний вес девочек изменяется от 16 кг в четыре года до 18,4 кг в пять лет, у мальчиков – от 17 кг в </a:t>
            </a:r>
            <a:r>
              <a:rPr lang="ru-RU" sz="1400" dirty="0" smtClean="0">
                <a:solidFill>
                  <a:schemeClr val="tx1"/>
                </a:solidFill>
              </a:rPr>
              <a:t>четыре года </a:t>
            </a:r>
            <a:r>
              <a:rPr lang="ru-RU" sz="1400" dirty="0">
                <a:solidFill>
                  <a:schemeClr val="tx1"/>
                </a:solidFill>
              </a:rPr>
              <a:t>до 19,7 кг в пять лет. Средняя длина тела у девочек изменяется от 100 см в четыре года до 109 см в пять лет, у мальчиков – от 102 см </a:t>
            </a:r>
            <a:r>
              <a:rPr lang="ru-RU" sz="1400" dirty="0" smtClean="0">
                <a:solidFill>
                  <a:schemeClr val="tx1"/>
                </a:solidFill>
              </a:rPr>
              <a:t>в четыре </a:t>
            </a:r>
            <a:r>
              <a:rPr lang="ru-RU" sz="1400" dirty="0">
                <a:solidFill>
                  <a:schemeClr val="tx1"/>
                </a:solidFill>
              </a:rPr>
              <a:t>года до 110 см в пять лет. Функциональное созревание Данный возраст характеризуется интенсивным созреванием </a:t>
            </a:r>
            <a:r>
              <a:rPr lang="ru-RU" sz="1400" dirty="0" smtClean="0">
                <a:solidFill>
                  <a:schemeClr val="tx1"/>
                </a:solidFill>
              </a:rPr>
              <a:t>нейронного аппарата </a:t>
            </a:r>
            <a:r>
              <a:rPr lang="ru-RU" sz="1400" dirty="0">
                <a:solidFill>
                  <a:schemeClr val="tx1"/>
                </a:solidFill>
              </a:rPr>
              <a:t>ассоциативной коры больших полушарий. Возрастание специализации корковых зон и межполушарных связей. </a:t>
            </a:r>
            <a:r>
              <a:rPr lang="ru-RU" sz="1400" dirty="0" smtClean="0">
                <a:solidFill>
                  <a:schemeClr val="tx1"/>
                </a:solidFill>
              </a:rPr>
              <a:t>Правое полушарие </a:t>
            </a:r>
            <a:r>
              <a:rPr lang="ru-RU" sz="1400" dirty="0">
                <a:solidFill>
                  <a:schemeClr val="tx1"/>
                </a:solidFill>
              </a:rPr>
              <a:t>является ведущим. Продолжается развитие скелета, мышц, изменяются пропорции тела. Слабо, но проявляются различия </a:t>
            </a:r>
            <a:r>
              <a:rPr lang="ru-RU" sz="1400" dirty="0" smtClean="0">
                <a:solidFill>
                  <a:schemeClr val="tx1"/>
                </a:solidFill>
              </a:rPr>
              <a:t>в строении </a:t>
            </a:r>
            <a:r>
              <a:rPr lang="ru-RU" sz="1400" dirty="0">
                <a:solidFill>
                  <a:schemeClr val="tx1"/>
                </a:solidFill>
              </a:rPr>
              <a:t>тела мальчиков и девочек</a:t>
            </a:r>
            <a:r>
              <a:rPr lang="ru-RU" sz="1400" dirty="0" smtClean="0">
                <a:solidFill>
                  <a:schemeClr val="tx1"/>
                </a:solidFill>
              </a:rPr>
              <a:t>.</a:t>
            </a:r>
          </a:p>
          <a:p>
            <a:pPr marL="285750" indent="-285750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chemeClr val="tx1"/>
                </a:solidFill>
              </a:rPr>
              <a:t>Старшая группа (шестой год жизни)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ru-RU" sz="1400" dirty="0" err="1" smtClean="0">
                <a:solidFill>
                  <a:schemeClr val="tx1"/>
                </a:solidFill>
              </a:rPr>
              <a:t>Росто</a:t>
            </a:r>
            <a:r>
              <a:rPr lang="ru-RU" sz="1400" dirty="0" smtClean="0">
                <a:solidFill>
                  <a:schemeClr val="tx1"/>
                </a:solidFill>
              </a:rPr>
              <a:t>-весовые </a:t>
            </a:r>
            <a:r>
              <a:rPr lang="ru-RU" sz="1400" dirty="0">
                <a:solidFill>
                  <a:schemeClr val="tx1"/>
                </a:solidFill>
              </a:rPr>
              <a:t>характеристики Средний вес у мальчиков изменяется от 19,7 кг в пять лет до 21,9 кг в шесть лет, у девочек – от 18,5 кг в </a:t>
            </a:r>
            <a:r>
              <a:rPr lang="ru-RU" sz="1400" dirty="0" smtClean="0">
                <a:solidFill>
                  <a:schemeClr val="tx1"/>
                </a:solidFill>
              </a:rPr>
              <a:t>пять лет </a:t>
            </a:r>
            <a:r>
              <a:rPr lang="ru-RU" sz="1400" dirty="0">
                <a:solidFill>
                  <a:schemeClr val="tx1"/>
                </a:solidFill>
              </a:rPr>
              <a:t>до 21,3 кг в шесть лет. Средняя длина тела у мальчиков от 110,4 см в пять лет до 115,9 см в шесть лет, у девочек – от 109,0 см в пять </a:t>
            </a:r>
            <a:r>
              <a:rPr lang="ru-RU" sz="1400" dirty="0" smtClean="0">
                <a:solidFill>
                  <a:schemeClr val="tx1"/>
                </a:solidFill>
              </a:rPr>
              <a:t>лет до </a:t>
            </a:r>
            <a:r>
              <a:rPr lang="ru-RU" sz="1400" dirty="0">
                <a:solidFill>
                  <a:schemeClr val="tx1"/>
                </a:solidFill>
              </a:rPr>
              <a:t>115,7 см в шесть лет. Функциональное созревание Развитие центральной нервной и опорно-двигательной систем, </a:t>
            </a:r>
            <a:r>
              <a:rPr lang="ru-RU" sz="1400" dirty="0" smtClean="0">
                <a:solidFill>
                  <a:schemeClr val="tx1"/>
                </a:solidFill>
              </a:rPr>
              <a:t>зрительно- моторной </a:t>
            </a:r>
            <a:r>
              <a:rPr lang="ru-RU" sz="1400" dirty="0">
                <a:solidFill>
                  <a:schemeClr val="tx1"/>
                </a:solidFill>
              </a:rPr>
              <a:t>координации позволяет ребенку значительно расширить доступный набор двигательных </a:t>
            </a:r>
            <a:r>
              <a:rPr lang="ru-RU" sz="1400" dirty="0" smtClean="0">
                <a:solidFill>
                  <a:schemeClr val="tx1"/>
                </a:solidFill>
              </a:rPr>
              <a:t>стереотипов</a:t>
            </a:r>
          </a:p>
          <a:p>
            <a:pPr marL="285750" indent="-285750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chemeClr val="tx1"/>
                </a:solidFill>
              </a:rPr>
              <a:t>Подготовительная к школе группа (седьмой год жизни)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ru-RU" sz="1400" dirty="0" err="1" smtClean="0">
                <a:solidFill>
                  <a:schemeClr val="tx1"/>
                </a:solidFill>
              </a:rPr>
              <a:t>Росто</a:t>
            </a:r>
            <a:r>
              <a:rPr lang="ru-RU" sz="1400" dirty="0" smtClean="0">
                <a:solidFill>
                  <a:schemeClr val="tx1"/>
                </a:solidFill>
              </a:rPr>
              <a:t>-весовые </a:t>
            </a:r>
            <a:r>
              <a:rPr lang="ru-RU" sz="1400" dirty="0">
                <a:solidFill>
                  <a:schemeClr val="tx1"/>
                </a:solidFill>
              </a:rPr>
              <a:t>характеристики Средний вес мальчиков к семи годам достигает 24,9 кг, девочек – 24,7 кг. Средняя длина тела у </a:t>
            </a:r>
            <a:r>
              <a:rPr lang="ru-RU" sz="1400" dirty="0" smtClean="0">
                <a:solidFill>
                  <a:schemeClr val="tx1"/>
                </a:solidFill>
              </a:rPr>
              <a:t>мальчиков к </a:t>
            </a:r>
            <a:r>
              <a:rPr lang="ru-RU" sz="1400" dirty="0">
                <a:solidFill>
                  <a:schemeClr val="tx1"/>
                </a:solidFill>
              </a:rPr>
              <a:t>семи годам достигает 123,9, у девочек – 123,6 см. В период от пяти до семи лет наблюдается выраженное увеличение скорости </a:t>
            </a:r>
            <a:r>
              <a:rPr lang="ru-RU" sz="1400" dirty="0" smtClean="0">
                <a:solidFill>
                  <a:schemeClr val="tx1"/>
                </a:solidFill>
              </a:rPr>
              <a:t>роста тела </a:t>
            </a:r>
            <a:r>
              <a:rPr lang="ru-RU" sz="1400" dirty="0">
                <a:solidFill>
                  <a:schemeClr val="tx1"/>
                </a:solidFill>
              </a:rPr>
              <a:t>ребенка в длину («</a:t>
            </a:r>
            <a:r>
              <a:rPr lang="ru-RU" sz="1400" dirty="0" err="1">
                <a:solidFill>
                  <a:schemeClr val="tx1"/>
                </a:solidFill>
              </a:rPr>
              <a:t>полуростовой</a:t>
            </a:r>
            <a:r>
              <a:rPr lang="ru-RU" sz="1400" dirty="0">
                <a:solidFill>
                  <a:schemeClr val="tx1"/>
                </a:solidFill>
              </a:rPr>
              <a:t> скачок роста»), причем конечности в это время растут быстрее, чем туловище. Изменяются </a:t>
            </a:r>
            <a:r>
              <a:rPr lang="ru-RU" sz="1400" dirty="0" smtClean="0">
                <a:solidFill>
                  <a:schemeClr val="tx1"/>
                </a:solidFill>
              </a:rPr>
              <a:t>кости, формирующие </a:t>
            </a:r>
            <a:r>
              <a:rPr lang="ru-RU" sz="1400" dirty="0">
                <a:solidFill>
                  <a:schemeClr val="tx1"/>
                </a:solidFill>
              </a:rPr>
              <a:t>облик лица. Функциональное созревание Уровень развития костной и мышечной систем, наработка </a:t>
            </a:r>
            <a:r>
              <a:rPr lang="ru-RU" sz="1400" dirty="0" smtClean="0">
                <a:solidFill>
                  <a:schemeClr val="tx1"/>
                </a:solidFill>
              </a:rPr>
              <a:t>двигательных стереотипов </a:t>
            </a:r>
            <a:r>
              <a:rPr lang="ru-RU" sz="1400" dirty="0">
                <a:solidFill>
                  <a:schemeClr val="tx1"/>
                </a:solidFill>
              </a:rPr>
              <a:t>отвечают требованиям длительных подвижных игр. Скелетные мышцы детей этого возраста хорошо приспособлены </a:t>
            </a:r>
            <a:r>
              <a:rPr lang="ru-RU" sz="1400" dirty="0" smtClean="0">
                <a:solidFill>
                  <a:schemeClr val="tx1"/>
                </a:solidFill>
              </a:rPr>
              <a:t>к длительным</a:t>
            </a:r>
            <a:r>
              <a:rPr lang="ru-RU" sz="1400" dirty="0">
                <a:solidFill>
                  <a:schemeClr val="tx1"/>
                </a:solidFill>
              </a:rPr>
              <a:t>, но не слишком высоким по точности и мощности нагрузкам. Качественные изменения в развитии телесной сферы </a:t>
            </a:r>
            <a:r>
              <a:rPr lang="ru-RU" sz="1400" dirty="0" smtClean="0">
                <a:solidFill>
                  <a:schemeClr val="tx1"/>
                </a:solidFill>
              </a:rPr>
              <a:t>ребенка (</a:t>
            </a:r>
            <a:r>
              <a:rPr lang="ru-RU" sz="1400" dirty="0" err="1" smtClean="0">
                <a:solidFill>
                  <a:schemeClr val="tx1"/>
                </a:solidFill>
              </a:rPr>
              <a:t>полуростовой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>
                <a:solidFill>
                  <a:schemeClr val="tx1"/>
                </a:solidFill>
              </a:rPr>
              <a:t>скачок) отражает существенные изменения в центральной нервной системе. К шести-семи годам </a:t>
            </a:r>
            <a:r>
              <a:rPr lang="ru-RU" sz="1400" dirty="0" smtClean="0">
                <a:solidFill>
                  <a:schemeClr val="tx1"/>
                </a:solidFill>
              </a:rPr>
              <a:t>продолжительность необходимого </a:t>
            </a:r>
            <a:r>
              <a:rPr lang="ru-RU" sz="1400" dirty="0">
                <a:solidFill>
                  <a:schemeClr val="tx1"/>
                </a:solidFill>
              </a:rPr>
              <a:t>сна составляет 9-11 часов, при этом длительность цикла сна возрастает до 60-70 минут, по сравнению с 45-50 минутам </a:t>
            </a:r>
            <a:r>
              <a:rPr lang="ru-RU" sz="1400" dirty="0" smtClean="0">
                <a:solidFill>
                  <a:schemeClr val="tx1"/>
                </a:solidFill>
              </a:rPr>
              <a:t>у детей </a:t>
            </a:r>
            <a:r>
              <a:rPr lang="ru-RU" sz="1400" dirty="0">
                <a:solidFill>
                  <a:schemeClr val="tx1"/>
                </a:solidFill>
              </a:rPr>
              <a:t>годовалого возраста, приближаясь к 90 минутам, характерным для сна детей старшего возраста и взрослых. </a:t>
            </a:r>
            <a:r>
              <a:rPr lang="ru-RU" sz="1400" dirty="0" smtClean="0">
                <a:solidFill>
                  <a:schemeClr val="tx1"/>
                </a:solidFill>
              </a:rPr>
              <a:t>Важнейшим признаком </a:t>
            </a:r>
            <a:r>
              <a:rPr lang="ru-RU" sz="1400" dirty="0">
                <a:solidFill>
                  <a:schemeClr val="tx1"/>
                </a:solidFill>
              </a:rPr>
              <a:t>морфофункциональной зрелости становится формирование тонкой биомеханики работы кисти ребенка. К этому </a:t>
            </a:r>
            <a:r>
              <a:rPr lang="ru-RU" sz="1400" dirty="0" smtClean="0">
                <a:solidFill>
                  <a:schemeClr val="tx1"/>
                </a:solidFill>
              </a:rPr>
              <a:t>возраст начинает </a:t>
            </a:r>
            <a:r>
              <a:rPr lang="ru-RU" sz="1400" dirty="0">
                <a:solidFill>
                  <a:schemeClr val="tx1"/>
                </a:solidFill>
              </a:rPr>
              <a:t>формироваться способность к сложным пространственным программам движения, в том числе к такой важнейшей </a:t>
            </a:r>
            <a:r>
              <a:rPr lang="ru-RU" sz="1400" dirty="0" smtClean="0">
                <a:solidFill>
                  <a:schemeClr val="tx1"/>
                </a:solidFill>
              </a:rPr>
              <a:t>функции как </a:t>
            </a:r>
            <a:r>
              <a:rPr lang="ru-RU" sz="1400" dirty="0">
                <a:solidFill>
                  <a:schemeClr val="tx1"/>
                </a:solidFill>
              </a:rPr>
              <a:t>письму – отдельные элементы письма объединяются в буквы и слова. К пяти-шести годам в значительной степени </a:t>
            </a:r>
            <a:r>
              <a:rPr lang="ru-RU" sz="1400" dirty="0" smtClean="0">
                <a:solidFill>
                  <a:schemeClr val="tx1"/>
                </a:solidFill>
              </a:rPr>
              <a:t>развивается глазомер</a:t>
            </a:r>
            <a:r>
              <a:rPr lang="ru-RU" sz="1400" dirty="0">
                <a:solidFill>
                  <a:schemeClr val="tx1"/>
                </a:solidFill>
              </a:rPr>
              <a:t>. Дети называют более мелкие детали, присутствующие в изображении предметов, могут дать оценку предметов в </a:t>
            </a:r>
            <a:r>
              <a:rPr lang="ru-RU" sz="1400" dirty="0" smtClean="0">
                <a:solidFill>
                  <a:schemeClr val="tx1"/>
                </a:solidFill>
              </a:rPr>
              <a:t>отношении их </a:t>
            </a:r>
            <a:r>
              <a:rPr lang="ru-RU" sz="1400" dirty="0">
                <a:solidFill>
                  <a:schemeClr val="tx1"/>
                </a:solidFill>
              </a:rPr>
              <a:t>красоты, комбинации тех или иных черт. Процессы возбуждения и торможения становятся лучше сбалансированными. К </a:t>
            </a:r>
            <a:r>
              <a:rPr lang="ru-RU" sz="1400" dirty="0" smtClean="0">
                <a:solidFill>
                  <a:schemeClr val="tx1"/>
                </a:solidFill>
              </a:rPr>
              <a:t>этому возрасту </a:t>
            </a:r>
            <a:r>
              <a:rPr lang="ru-RU" sz="1400" dirty="0">
                <a:solidFill>
                  <a:schemeClr val="tx1"/>
                </a:solidFill>
              </a:rPr>
              <a:t>значительно развиваются такие свойства нервной системы, как сила, подвижность, уравновешенность. В то же время все </a:t>
            </a:r>
            <a:r>
              <a:rPr lang="ru-RU" sz="1400" dirty="0" smtClean="0">
                <a:solidFill>
                  <a:schemeClr val="tx1"/>
                </a:solidFill>
              </a:rPr>
              <a:t>эти свойства </a:t>
            </a:r>
            <a:r>
              <a:rPr lang="ru-RU" sz="1400" dirty="0">
                <a:solidFill>
                  <a:schemeClr val="tx1"/>
                </a:solidFill>
              </a:rPr>
              <a:t>нервных процессов характеризуются неустойчивостью, высокой истощаемостью нервных центров</a:t>
            </a:r>
          </a:p>
        </p:txBody>
      </p:sp>
    </p:spTree>
    <p:extLst>
      <p:ext uri="{BB962C8B-B14F-4D97-AF65-F5344CB8AC3E}">
        <p14:creationId xmlns:p14="http://schemas.microsoft.com/office/powerpoint/2010/main" val="217604133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112</TotalTime>
  <Words>2584</Words>
  <Application>Microsoft Office PowerPoint</Application>
  <PresentationFormat>Широкоэкранный</PresentationFormat>
  <Paragraphs>84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Times New Roman</vt:lpstr>
      <vt:lpstr>Trebuchet MS</vt:lpstr>
      <vt:lpstr>Wingdings</vt:lpstr>
      <vt:lpstr>Wingdings 3</vt:lpstr>
      <vt:lpstr>Аспект</vt:lpstr>
      <vt:lpstr>Муниципальное бюджетное дошкольное образовательное учреждение  «Детский сад №32 комбинированного вида»</vt:lpstr>
      <vt:lpstr>Презентация PowerPoint</vt:lpstr>
      <vt:lpstr>При разработке программы учитывались следующие нормативные документы:</vt:lpstr>
      <vt:lpstr>Общие сведения о ДОУ:</vt:lpstr>
      <vt:lpstr>Цель программы: является разностороннее развитие детей дошкольного возраста с учетом их возрастных и индивидуальных особенностей, в том числе достижение детьми дошкольного возраста уровня развития, необходимого и достаточного для успешного освоения ими образовательных программ начального общего образования, на основе индивидуального подхода к детям дошкольного возраста и специфичных для детей дошкольного возраста видов деятельности на основе духовно-нравственных ценностей российского народа, исторических и национально-культурных традиций. </vt:lpstr>
      <vt:lpstr>Определение задач и содержания образования базируется на следующих принципах:</vt:lpstr>
      <vt:lpstr>Описание образовательной деятельности в соответствии с направлениями развития ребенка, представленными в пяти образовательных областей.  Программа определяет содержательные линии образовательной деятельности, реализуемые ДОО по основным направлениям развития детей дошкольного возраста (социально - коммуникативного, познавательного, речевого, художественно эстетического, физического развития).  В каждой образовательной области сформулированы задачи и содержание образовательной деятельности, предусмотренное для освоения в каждой возрастной группе детей в возрасте от двух месяцев до семи-восьми лет. Представлены задачи воспитания, направленные на приобщение детей к ценностям российского народа, формирование у них ценностного отношения к окружающему миру</vt:lpstr>
      <vt:lpstr>Значимые характеристики, в том числе характеристики особенностей  развития детей</vt:lpstr>
      <vt:lpstr>Возрастные особенности развития детей дошкольного возраста</vt:lpstr>
      <vt:lpstr>Взаимодействие педагогического коллектива  с семьями обучающихся</vt:lpstr>
      <vt:lpstr>Деятельность педагогического коллектива ДОО по построению взаимодействия с родителями (законными представителями) обучающихся осуществляется по нескольким направлениям</vt:lpstr>
      <vt:lpstr>Материально-технического обеспечения Программы, обеспеченности методическими материалами и средствами обучения и воспитания</vt:lpstr>
      <vt:lpstr>Особенности организации развивающей  предметно - пространственной среды</vt:lpstr>
      <vt:lpstr>Обеспеченность методическими материалами и средствами обучения  и воспитания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ПК</dc:creator>
  <cp:lastModifiedBy>Сад</cp:lastModifiedBy>
  <cp:revision>13</cp:revision>
  <dcterms:created xsi:type="dcterms:W3CDTF">2024-10-26T15:58:24Z</dcterms:created>
  <dcterms:modified xsi:type="dcterms:W3CDTF">2024-11-14T10:36:05Z</dcterms:modified>
</cp:coreProperties>
</file>