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ru-RU"/>
                      <a:t>Речевое </a:t>
                    </a:r>
                    <a:r>
                      <a:rPr lang="ru-RU" smtClean="0"/>
                      <a:t>развитие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B43-416E-9F19-CCFA04C862A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/>
                      <a:t>Познавательное </a:t>
                    </a:r>
                    <a:r>
                      <a:rPr lang="ru-RU" smtClean="0"/>
                      <a:t>развитие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B43-416E-9F19-CCFA04C862A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/>
                      <a:t>Социально- коммуникативное </a:t>
                    </a:r>
                    <a:r>
                      <a:rPr lang="ru-RU" smtClean="0"/>
                      <a:t>развитие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B43-416E-9F19-CCFA04C862A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/>
                      <a:t>Художественно-эстетическое </a:t>
                    </a:r>
                    <a:r>
                      <a:rPr lang="ru-RU" smtClean="0"/>
                      <a:t>развитие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B43-416E-9F19-CCFA04C862A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/>
                      <a:t>Физическое </a:t>
                    </a:r>
                    <a:r>
                      <a:rPr lang="ru-RU" smtClean="0"/>
                      <a:t>развитие</a:t>
                    </a:r>
                    <a:endParaRPr lang="ru-RU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B43-416E-9F19-CCFA04C862A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Речевое развитие</c:v>
                </c:pt>
                <c:pt idx="1">
                  <c:v>Познавательное развитие</c:v>
                </c:pt>
                <c:pt idx="2">
                  <c:v>Социально- коммуникативное развитие</c:v>
                </c:pt>
                <c:pt idx="3">
                  <c:v>Художественно-эстетическое развитие</c:v>
                </c:pt>
                <c:pt idx="4">
                  <c:v>Физическое развитие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43-416E-9F19-CCFA04C862A8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03648" y="260648"/>
            <a:ext cx="640188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«Детский сад №32 комбинированного вида»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8884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Краткая презентация </a:t>
            </a:r>
          </a:p>
          <a:p>
            <a:pPr algn="ctr">
              <a:spcBef>
                <a:spcPts val="600"/>
              </a:spcBef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адаптированной образовательной программы дошкольного образования</a:t>
            </a:r>
          </a:p>
          <a:p>
            <a:pPr algn="ctr">
              <a:spcBef>
                <a:spcPts val="600"/>
              </a:spcBef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детей с тяжелыми нарушениями речи</a:t>
            </a:r>
          </a:p>
          <a:p>
            <a:pPr algn="ctr">
              <a:spcBef>
                <a:spcPts val="600"/>
              </a:spcBef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Срок освоения Программы 2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496944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Возрастные и иные характеристики детей, на которых ориентирована Программа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Образовательная деятельность по адаптированной образовательной программе дошкольного образования осуществляется в группах компенсирующей направленности для детей с тяжелыми нарушениями речи (ТНР) от 5 до 7 лет.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Дети с тяжелыми нарушениями речи - это особая категория детей с нарушениями всех компонентов речи при сохранном слухе и первично сохранном интеллекте.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группе детей с ТНР относятся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дети:с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фонетико-фонематическим недоразвитием речи при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дислалии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ринолалии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легкой степени дизартрии; с общим недоразвитием речи всех уровней речевого развития при дизартрии,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ринолалии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алалии и т.д., у которых имеются нарушения всех компонентов языка.</a:t>
            </a:r>
          </a:p>
          <a:p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95536" y="893622"/>
            <a:ext cx="8424936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Адаптированная образовательная программа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дошкольного образования для детей с тяжелыми нарушениями речи разработана в соответствии с федеральным государственным образовательным стандартом дошкольного образования (утвержден приказом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Минобрнауки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России от 17 октября 2013 г. № 1155, зарегистрировано в Минюсте России 14 ноября 2013 г., регистрационный № 30384; в редакции приказа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Минпросвещения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России от 8 ноября 2022 г. № 955, зарегистрировано в Минюсте России 6 февраля 2023 г., регистрационный № 72264) и федеральной адаптированной образовательной программой дошкольного образования для обучающихся с ограниченными возможностями здоровья (утверждена приказом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Минпросвещения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России от 24 ноября 2022 г. № 1022, зарегистрировано в Минюсте России 27 января 2023 г., регистрационный № 72149)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12776"/>
            <a:ext cx="8496944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Цель Программы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spcBef>
                <a:spcPts val="600"/>
              </a:spcBef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условий для дошкольного образования, определяемых общими и особыми потребностями обучающегося раннего и дошкольного возраста с ТНР, индивидуальными особенностями его развития и состояния здоровья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476672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30275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Программы: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реализация содержания АОП ДО для обучающихся с ТНР;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коррекция недостатков психофизического развития обучающихся с ТНР;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охрана и укрепление физического и психического здоровья обучающихся с ТНР, в т.ч. их эмоционального благополучия;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равных возможностей для полноценного развития ребенка с ТНР в период дошкольного образования независимо от места проживания, пола, нации, языка, социального статуса;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ТНР как субъекта отношений с педагогическим работником, родителями (законными представителями), другими детьми;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объединение обучения и воспитания в целостный образовательный процесс на основе духовно-нравственных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ценностей, принятых в обществе правил и норм поведения в интересах человека, семьи, общества;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общей культуры личности обучающихся с ТНР,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среды, соответствующей психофизическим и индивидуальным особенностям развития обучающихся с ТНР;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абилитации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), охраны и укрепления здоровья обучающихся с ТНР;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30275" algn="l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преемственности целей, задач и содержания дошкольного и начального общего образования.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332656"/>
            <a:ext cx="62676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Образовательная программа ДО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96752"/>
            <a:ext cx="8640960" cy="27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Bef>
                <a:spcPts val="6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Обязательная часть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Программы составлена с использованием федеральная адаптированная основная общеобразовательная программа дошкольного образования для обучающихся с ограниченными возможностями здоровья (утверждена приказом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Минпросвещения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России от 24 ноября 2022 г. № 1022, зарегистрировано в Минюсте России 27 января 2023 г., регистрационный № 72149) соответствует ФАОП ДО, ее объем составляет не менее 60% от ее общего объема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005064"/>
            <a:ext cx="8496944" cy="1595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5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Вариативная часть </a:t>
            </a:r>
          </a:p>
          <a:p>
            <a:pPr lvl="0">
              <a:lnSpc>
                <a:spcPct val="125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люблю Россию!» Парциальная программа. Патриотическое и духовно- нравственное воспитание детей старшего дошкольного возраста (с 5 до 7 лет) в соответствии с ФОП» Н. В.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Нищева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Ю. А. Кириллова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Содержание коррекционно-образовательной деятельности в соответствии с направлениями развития ребенка, представленными в пяти образовательных областях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323528" y="1052736"/>
          <a:ext cx="8820472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07504" y="764704"/>
            <a:ext cx="8784976" cy="5057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8775" algn="just" defTabSz="914400" rtl="0" eaLnBrk="1" fontAlgn="base" latinLnBrk="0" hangingPunct="1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56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Работа, обеспечивающая взаимодействие семьи и дошкольной организации, включает следующие направления: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556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аналитическое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семьи, выяснение образовательных потребностей ребёнка с ТНР и предпочтений родителей для согласования воспитательных воздействий на ребенка;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55675" algn="l"/>
              </a:tabLs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коммуникативно-деятельностное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направлено на повышение педагогической культуры родителей; вовлечение родителей в воспитательно-образовательный процесс; создание активной развивающей среды, обеспечивающей единые подходы к развитию личности в семье и детском коллективе.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556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информационное -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пропаганда и популяризация опыта деятельности ДОО; создание открытого информационного пространства (сайт ДОО, форум, группы в социальных сетях и др.);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476672"/>
            <a:ext cx="89289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направления и формы взаимодействия с семьей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052736"/>
          <a:ext cx="8712968" cy="488102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255">
                <a:tc>
                  <a:txBody>
                    <a:bodyPr/>
                    <a:lstStyle/>
                    <a:p>
                      <a:pPr marL="6794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 dirty="0"/>
                        <a:t>Направление</a:t>
                      </a:r>
                      <a:endParaRPr lang="ru-RU" sz="1600" b="1" dirty="0"/>
                    </a:p>
                    <a:p>
                      <a:pPr marL="67945" algn="ctr">
                        <a:lnSpc>
                          <a:spcPts val="1295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 dirty="0"/>
                        <a:t>работы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Формы</a:t>
                      </a:r>
                      <a:r>
                        <a:rPr lang="ru-RU" sz="1600" b="1" spc="-20" dirty="0"/>
                        <a:t> </a:t>
                      </a:r>
                      <a:r>
                        <a:rPr lang="ru-RU" sz="1600" b="1" spc="-10" dirty="0"/>
                        <a:t>взаимодействия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554">
                <a:tc>
                  <a:txBody>
                    <a:bodyPr/>
                    <a:lstStyle/>
                    <a:p>
                      <a:pPr marL="67945" marR="60960" algn="ctr">
                        <a:spcAft>
                          <a:spcPts val="0"/>
                        </a:spcAft>
                        <a:tabLst>
                          <a:tab pos="1322070" algn="l"/>
                        </a:tabLst>
                      </a:pPr>
                      <a:r>
                        <a:rPr lang="ru-RU" sz="1600" b="1" spc="-10" dirty="0"/>
                        <a:t>Знакомство</a:t>
                      </a:r>
                      <a:r>
                        <a:rPr lang="ru-RU" sz="1600" b="1" dirty="0"/>
                        <a:t>	</a:t>
                      </a:r>
                      <a:r>
                        <a:rPr lang="ru-RU" sz="1600" b="1" spc="-50" dirty="0"/>
                        <a:t>с </a:t>
                      </a:r>
                      <a:r>
                        <a:rPr lang="ru-RU" sz="1600" b="1" spc="-10" dirty="0"/>
                        <a:t>семьей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805" marR="295656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Дни открытых дверей </a:t>
                      </a:r>
                      <a:endParaRPr lang="ru-RU" sz="1600" dirty="0" smtClean="0"/>
                    </a:p>
                    <a:p>
                      <a:pPr marL="90805" marR="2956560" algn="l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Анкетирование</a:t>
                      </a:r>
                      <a:r>
                        <a:rPr lang="ru-RU" sz="1600" spc="-75" dirty="0" smtClean="0"/>
                        <a:t> </a:t>
                      </a:r>
                      <a:r>
                        <a:rPr lang="ru-RU" sz="1600" dirty="0" smtClean="0"/>
                        <a:t>родителей  (законных п</a:t>
                      </a:r>
                      <a:r>
                        <a:rPr lang="ru-RU" sz="1600" spc="-10" dirty="0" smtClean="0"/>
                        <a:t>редставителей)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5974">
                <a:tc>
                  <a:txBody>
                    <a:bodyPr/>
                    <a:lstStyle/>
                    <a:p>
                      <a:pPr marL="67945" marR="61595" algn="ctr">
                        <a:spcAft>
                          <a:spcPts val="0"/>
                        </a:spcAft>
                        <a:tabLst>
                          <a:tab pos="1312545" algn="l"/>
                        </a:tabLst>
                      </a:pPr>
                      <a:r>
                        <a:rPr lang="ru-RU" sz="1600" b="1" spc="-10" dirty="0"/>
                        <a:t>Информирование родителей </a:t>
                      </a:r>
                      <a:r>
                        <a:rPr lang="ru-RU" sz="1600" b="1" spc="-10" dirty="0" smtClean="0"/>
                        <a:t>(</a:t>
                      </a:r>
                      <a:r>
                        <a:rPr lang="ru-RU" sz="1600" b="1" spc="-10" dirty="0"/>
                        <a:t>законных </a:t>
                      </a:r>
                      <a:r>
                        <a:rPr lang="ru-RU" sz="1600" b="1" spc="-10" dirty="0" smtClean="0"/>
                        <a:t>представителей</a:t>
                      </a:r>
                      <a:r>
                        <a:rPr lang="ru-RU" sz="1600" b="1" spc="-10" dirty="0"/>
                        <a:t>)</a:t>
                      </a:r>
                      <a:r>
                        <a:rPr lang="ru-RU" sz="1600" b="1" dirty="0"/>
                        <a:t>	</a:t>
                      </a:r>
                      <a:r>
                        <a:rPr lang="ru-RU" sz="1600" b="1" spc="-50" dirty="0"/>
                        <a:t>о </a:t>
                      </a:r>
                      <a:r>
                        <a:rPr lang="ru-RU" sz="1600" b="1" spc="-20" dirty="0"/>
                        <a:t>ходе </a:t>
                      </a:r>
                      <a:r>
                        <a:rPr lang="ru-RU" sz="1600" b="1" spc="-10" dirty="0"/>
                        <a:t>образовательного процесса.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2597150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Информация на сайте ДОУ </a:t>
                      </a:r>
                      <a:endParaRPr lang="ru-RU" sz="1600" dirty="0" smtClean="0"/>
                    </a:p>
                    <a:p>
                      <a:pPr marL="90805" marR="2597150" algn="l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Оформление </a:t>
                      </a:r>
                      <a:r>
                        <a:rPr lang="ru-RU" sz="1600" dirty="0"/>
                        <a:t>стендов </a:t>
                      </a:r>
                      <a:endParaRPr lang="ru-RU" sz="1600" dirty="0" smtClean="0"/>
                    </a:p>
                    <a:p>
                      <a:pPr marL="90805" marR="2597150" algn="l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Оформление</a:t>
                      </a:r>
                      <a:r>
                        <a:rPr lang="ru-RU" sz="1600" spc="-75" dirty="0" smtClean="0"/>
                        <a:t> </a:t>
                      </a:r>
                      <a:r>
                        <a:rPr lang="ru-RU" sz="1600" dirty="0"/>
                        <a:t>папок-передвижек </a:t>
                      </a:r>
                      <a:endParaRPr lang="ru-RU" sz="1600" dirty="0" smtClean="0"/>
                    </a:p>
                    <a:p>
                      <a:pPr marL="90805" marR="2597150" algn="l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Создание </a:t>
                      </a:r>
                      <a:r>
                        <a:rPr lang="ru-RU" sz="1600" dirty="0"/>
                        <a:t>памяток</a:t>
                      </a:r>
                    </a:p>
                    <a:p>
                      <a:pPr marL="90805" marR="208915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Организация</a:t>
                      </a:r>
                      <a:r>
                        <a:rPr lang="ru-RU" sz="1600" spc="-35" dirty="0"/>
                        <a:t> </a:t>
                      </a:r>
                      <a:r>
                        <a:rPr lang="ru-RU" sz="1600" dirty="0"/>
                        <a:t>выставок</a:t>
                      </a:r>
                      <a:r>
                        <a:rPr lang="ru-RU" sz="1600" spc="-45" dirty="0"/>
                        <a:t> </a:t>
                      </a:r>
                      <a:r>
                        <a:rPr lang="ru-RU" sz="1600" dirty="0"/>
                        <a:t>совместного</a:t>
                      </a:r>
                      <a:r>
                        <a:rPr lang="ru-RU" sz="1600" spc="-35" dirty="0"/>
                        <a:t> </a:t>
                      </a:r>
                      <a:r>
                        <a:rPr lang="ru-RU" sz="1600" dirty="0"/>
                        <a:t>творчества</a:t>
                      </a:r>
                      <a:r>
                        <a:rPr lang="ru-RU" sz="1600" spc="-30" dirty="0"/>
                        <a:t> </a:t>
                      </a:r>
                      <a:r>
                        <a:rPr lang="ru-RU" sz="1600" dirty="0"/>
                        <a:t>взрослых</a:t>
                      </a:r>
                      <a:r>
                        <a:rPr lang="ru-RU" sz="1600" spc="-30" dirty="0"/>
                        <a:t> </a:t>
                      </a:r>
                      <a:r>
                        <a:rPr lang="ru-RU" sz="1600" dirty="0"/>
                        <a:t>и</a:t>
                      </a:r>
                      <a:r>
                        <a:rPr lang="ru-RU" sz="1600" spc="-35" dirty="0"/>
                        <a:t> </a:t>
                      </a:r>
                      <a:r>
                        <a:rPr lang="ru-RU" sz="1600" dirty="0"/>
                        <a:t>детей </a:t>
                      </a:r>
                      <a:endParaRPr lang="ru-RU" sz="1600" dirty="0" smtClean="0"/>
                    </a:p>
                    <a:p>
                      <a:pPr marL="90805" marR="208915" algn="l"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Дни </a:t>
                      </a:r>
                      <a:r>
                        <a:rPr lang="ru-RU" sz="1600" dirty="0"/>
                        <a:t>открытых дверей</a:t>
                      </a:r>
                    </a:p>
                    <a:p>
                      <a:pPr marL="90805" marR="807085"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Консультации</a:t>
                      </a:r>
                      <a:r>
                        <a:rPr lang="ru-RU" sz="1600" spc="-70" dirty="0"/>
                        <a:t> </a:t>
                      </a:r>
                      <a:r>
                        <a:rPr lang="ru-RU" sz="1600" dirty="0"/>
                        <a:t>(индивидуальные</a:t>
                      </a:r>
                      <a:r>
                        <a:rPr lang="ru-RU" sz="1600" spc="-75" dirty="0"/>
                        <a:t> </a:t>
                      </a:r>
                      <a:r>
                        <a:rPr lang="ru-RU" sz="1600" dirty="0"/>
                        <a:t>и</a:t>
                      </a:r>
                      <a:r>
                        <a:rPr lang="ru-RU" sz="1600" spc="-70" dirty="0"/>
                        <a:t> </a:t>
                      </a:r>
                      <a:r>
                        <a:rPr lang="ru-RU" sz="1600" dirty="0"/>
                        <a:t>групповые) </a:t>
                      </a:r>
                      <a:endParaRPr lang="ru-RU" sz="1600" dirty="0" smtClean="0"/>
                    </a:p>
                    <a:p>
                      <a:pPr marL="90805" marR="807085" algn="l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Родительские </a:t>
                      </a:r>
                      <a:r>
                        <a:rPr lang="ru-RU" sz="1600" dirty="0"/>
                        <a:t>собрания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8554">
                <a:tc>
                  <a:txBody>
                    <a:bodyPr/>
                    <a:lstStyle/>
                    <a:p>
                      <a:pPr marL="67945" algn="ctr">
                        <a:spcAft>
                          <a:spcPts val="0"/>
                        </a:spcAft>
                      </a:pPr>
                      <a:r>
                        <a:rPr lang="ru-RU" sz="1600" b="1" spc="-10" dirty="0"/>
                        <a:t>Педагогическое просвещение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0805" marR="3143885" algn="l">
                        <a:spcAft>
                          <a:spcPts val="0"/>
                        </a:spcAft>
                      </a:pPr>
                      <a:r>
                        <a:rPr lang="ru-RU" sz="1600" dirty="0"/>
                        <a:t>Родительские</a:t>
                      </a:r>
                      <a:r>
                        <a:rPr lang="ru-RU" sz="1600" spc="-75" dirty="0"/>
                        <a:t> </a:t>
                      </a:r>
                      <a:r>
                        <a:rPr lang="ru-RU" sz="1600" dirty="0"/>
                        <a:t>собрания </a:t>
                      </a:r>
                      <a:endParaRPr lang="ru-RU" sz="1600" dirty="0" smtClean="0"/>
                    </a:p>
                    <a:p>
                      <a:pPr marL="90805" marR="3143885" algn="l">
                        <a:spcAft>
                          <a:spcPts val="0"/>
                        </a:spcAft>
                      </a:pPr>
                      <a:r>
                        <a:rPr lang="ru-RU" sz="1600" spc="-10" dirty="0" smtClean="0"/>
                        <a:t>Мастер-классы </a:t>
                      </a:r>
                    </a:p>
                    <a:p>
                      <a:pPr marL="90805" marR="3143885" algn="l">
                        <a:spcAft>
                          <a:spcPts val="0"/>
                        </a:spcAft>
                      </a:pPr>
                      <a:r>
                        <a:rPr lang="ru-RU" sz="1600" spc="-10" dirty="0" smtClean="0"/>
                        <a:t>Тренинги</a:t>
                      </a:r>
                      <a:endParaRPr lang="ru-RU" sz="1600" dirty="0"/>
                    </a:p>
                    <a:p>
                      <a:pPr marL="90805" algn="l">
                        <a:lnSpc>
                          <a:spcPts val="1320"/>
                        </a:lnSpc>
                        <a:spcAft>
                          <a:spcPts val="0"/>
                        </a:spcAft>
                      </a:pPr>
                      <a:r>
                        <a:rPr lang="ru-RU" sz="1600" spc="-10" dirty="0"/>
                        <a:t>Консультации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pPr marL="67945" algn="ctr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b="1" spc="-10" dirty="0" smtClean="0"/>
                        <a:t>Совместная </a:t>
                      </a:r>
                      <a:r>
                        <a:rPr lang="ru-RU" sz="1600" b="1" kern="1200" dirty="0" smtClean="0"/>
                        <a:t>деятельность педагогов с семьей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805" algn="l">
                        <a:lnSpc>
                          <a:spcPts val="12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Организация</a:t>
                      </a:r>
                      <a:r>
                        <a:rPr lang="ru-RU" sz="1600" spc="-35" dirty="0"/>
                        <a:t> </a:t>
                      </a:r>
                      <a:r>
                        <a:rPr lang="ru-RU" sz="1600" dirty="0"/>
                        <a:t>утренников,</a:t>
                      </a:r>
                      <a:r>
                        <a:rPr lang="ru-RU" sz="1600" spc="-35" dirty="0"/>
                        <a:t> </a:t>
                      </a:r>
                      <a:r>
                        <a:rPr lang="ru-RU" sz="1600" spc="-10" dirty="0" smtClean="0"/>
                        <a:t>праздников </a:t>
                      </a:r>
                    </a:p>
                    <a:p>
                      <a:pPr algn="l"/>
                      <a:r>
                        <a:rPr lang="ru-RU" sz="1600" kern="1200" dirty="0" smtClean="0"/>
                        <a:t>Проведение тематических викторин </a:t>
                      </a:r>
                    </a:p>
                    <a:p>
                      <a:pPr algn="l"/>
                      <a:r>
                        <a:rPr lang="ru-RU" sz="1600" kern="1200" dirty="0" smtClean="0"/>
                        <a:t>Участие в проектной деятельности</a:t>
                      </a:r>
                    </a:p>
                    <a:p>
                      <a:pPr algn="l"/>
                      <a:r>
                        <a:rPr lang="ru-RU" sz="1600" kern="1200" dirty="0" smtClean="0"/>
                        <a:t>Благоустройство групп и групповых участков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810</Words>
  <Application>Microsoft Office PowerPoint</Application>
  <PresentationFormat>Экран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Галина Лукасевич</dc:creator>
  <cp:lastModifiedBy>логопеды</cp:lastModifiedBy>
  <cp:revision>8</cp:revision>
  <dcterms:created xsi:type="dcterms:W3CDTF">2024-11-17T15:44:44Z</dcterms:created>
  <dcterms:modified xsi:type="dcterms:W3CDTF">2024-11-19T07:37:20Z</dcterms:modified>
</cp:coreProperties>
</file>