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E823-79CB-4960-BC7D-43589A8C0F28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644C-6F0F-436B-AEFA-002389DA76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E823-79CB-4960-BC7D-43589A8C0F28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644C-6F0F-436B-AEFA-002389DA76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E823-79CB-4960-BC7D-43589A8C0F28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644C-6F0F-436B-AEFA-002389DA76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E823-79CB-4960-BC7D-43589A8C0F28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644C-6F0F-436B-AEFA-002389DA76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E823-79CB-4960-BC7D-43589A8C0F28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644C-6F0F-436B-AEFA-002389DA76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E823-79CB-4960-BC7D-43589A8C0F28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644C-6F0F-436B-AEFA-002389DA76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E823-79CB-4960-BC7D-43589A8C0F28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644C-6F0F-436B-AEFA-002389DA76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E823-79CB-4960-BC7D-43589A8C0F28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644C-6F0F-436B-AEFA-002389DA76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E823-79CB-4960-BC7D-43589A8C0F28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644C-6F0F-436B-AEFA-002389DA76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E823-79CB-4960-BC7D-43589A8C0F28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644C-6F0F-436B-AEFA-002389DA76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E823-79CB-4960-BC7D-43589A8C0F28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644C-6F0F-436B-AEFA-002389DA76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CE823-79CB-4960-BC7D-43589A8C0F28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644C-6F0F-436B-AEFA-002389DA76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player.myshared.ru/7/814723/slides/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90000"/>
          </a:bodyPr>
          <a:lstStyle/>
          <a:p>
            <a:r>
              <a:rPr lang="ru-RU" sz="2300" b="1" i="1" dirty="0"/>
              <a:t>При организации речевого уголка необходимо соблюдать следующие требования:</a:t>
            </a:r>
            <a:r>
              <a:rPr lang="ru-RU" sz="2300" dirty="0"/>
              <a:t/>
            </a:r>
            <a:br>
              <a:rPr lang="ru-RU" sz="2300" dirty="0"/>
            </a:br>
            <a:r>
              <a:rPr lang="ru-RU" sz="2300" b="1" i="1" dirty="0"/>
              <a:t> </a:t>
            </a:r>
            <a:r>
              <a:rPr lang="ru-RU" sz="2300" dirty="0"/>
              <a:t>  Дидактическое оснащение должно соответствовать структуре речевых нарушений детей, их индивидуальным и возрастным особенностям.</a:t>
            </a:r>
            <a:br>
              <a:rPr lang="ru-RU" sz="2300" dirty="0"/>
            </a:br>
            <a:r>
              <a:rPr lang="ru-RU" sz="2300" dirty="0"/>
              <a:t> </a:t>
            </a:r>
            <a:br>
              <a:rPr lang="ru-RU" sz="2300" dirty="0"/>
            </a:br>
            <a:r>
              <a:rPr lang="ru-RU" sz="2300" dirty="0" smtClean="0"/>
              <a:t>Речевой </a:t>
            </a:r>
            <a:r>
              <a:rPr lang="ru-RU" sz="2300" dirty="0"/>
              <a:t>уголок желательно разместить рядом с книжным уголком.</a:t>
            </a:r>
            <a:br>
              <a:rPr lang="ru-RU" sz="2300" dirty="0"/>
            </a:br>
            <a:r>
              <a:rPr lang="ru-RU" sz="2300" dirty="0"/>
              <a:t> </a:t>
            </a:r>
            <a:br>
              <a:rPr lang="ru-RU" sz="2300" dirty="0"/>
            </a:br>
            <a:r>
              <a:rPr lang="ru-RU" sz="2300" dirty="0"/>
              <a:t> Оформление уголка должно быть эстетичным, привлекательным для детей, и вызывать стремление к самостоятельной деятельности.</a:t>
            </a:r>
            <a:br>
              <a:rPr lang="ru-RU" sz="2300" dirty="0"/>
            </a:br>
            <a:r>
              <a:rPr lang="ru-RU" sz="2300" dirty="0"/>
              <a:t> </a:t>
            </a:r>
            <a:br>
              <a:rPr lang="ru-RU" sz="2300" dirty="0"/>
            </a:br>
            <a:r>
              <a:rPr lang="ru-RU" sz="2300" dirty="0"/>
              <a:t> Игровой материал должен быть доступным для ребенка.</a:t>
            </a:r>
            <a:br>
              <a:rPr lang="ru-RU" sz="2300" dirty="0"/>
            </a:br>
            <a:r>
              <a:rPr lang="ru-RU" sz="2300" dirty="0"/>
              <a:t> </a:t>
            </a:r>
            <a:br>
              <a:rPr lang="ru-RU" sz="2300" dirty="0"/>
            </a:br>
            <a:r>
              <a:rPr lang="ru-RU" sz="2300" dirty="0"/>
              <a:t> Не следует перегружать уголок оборудованием</a:t>
            </a:r>
            <a:r>
              <a:rPr lang="ru-RU" sz="2300" dirty="0" smtClean="0"/>
              <a:t>.</a:t>
            </a:r>
            <a:br>
              <a:rPr lang="ru-RU" sz="2300" dirty="0" smtClean="0"/>
            </a:br>
            <a:r>
              <a:rPr lang="ru-RU" sz="2300" dirty="0"/>
              <a:t/>
            </a:r>
            <a:br>
              <a:rPr lang="ru-RU" sz="2300" dirty="0"/>
            </a:br>
            <a:r>
              <a:rPr lang="ru-RU" sz="2300" dirty="0"/>
              <a:t> Неотъемлемым атрибутом речевого уголка должна быть игрушка – "одушевленный персонаж”,который помогает решать такие важные коррекционные задачи, как преодоление неуверенности, стеснительность, достижение эмоциональной устойчивости, </a:t>
            </a:r>
            <a:r>
              <a:rPr lang="ru-RU" sz="2300" dirty="0" err="1"/>
              <a:t>саморегуляции</a:t>
            </a:r>
            <a:r>
              <a:rPr lang="ru-RU" sz="2300" dirty="0"/>
              <a:t>, вызывать у детей речевой интерес, побуждать к речевой активности.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14291"/>
            <a:ext cx="8715436" cy="271464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          Дидактический </a:t>
            </a:r>
            <a:r>
              <a:rPr lang="ru-RU" sz="2400" b="1" dirty="0"/>
              <a:t>материал в речевом уголке:</a:t>
            </a:r>
            <a:endParaRPr lang="ru-RU" sz="2400" dirty="0"/>
          </a:p>
          <a:p>
            <a:r>
              <a:rPr lang="ru-RU" sz="2400" dirty="0"/>
              <a:t>   </a:t>
            </a:r>
            <a:r>
              <a:rPr lang="ru-RU" sz="2400" b="1" i="1" dirty="0"/>
              <a:t>материал по развитию артикуляционной моторики </a:t>
            </a:r>
            <a:r>
              <a:rPr lang="ru-RU" sz="2400" dirty="0"/>
              <a:t>(предметные картинки-опоры; артикуляционные уклады схемы; артикуляционная гимнастика в альбомах на определенный звук; артикуляционная гимнастика в стихах и картинках; ватные палочки, ватные диски)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100" name="Picture 4" descr="http://900igr.net/datas/doshkolnoe-obrazovanie/IKT-v-rabote-logopeda/0015-015-Razvitie-artikuljatsionnoj-motori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643182"/>
            <a:ext cx="5143536" cy="39290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214290"/>
            <a:ext cx="8329642" cy="4286280"/>
          </a:xfrm>
        </p:spPr>
        <p:txBody>
          <a:bodyPr/>
          <a:lstStyle/>
          <a:p>
            <a:r>
              <a:rPr lang="ru-RU" sz="2400" b="1" dirty="0" smtClean="0"/>
              <a:t>пособия </a:t>
            </a:r>
            <a:r>
              <a:rPr lang="ru-RU" sz="2400" b="1" dirty="0"/>
              <a:t>для развития дыхания</a:t>
            </a:r>
            <a:r>
              <a:rPr lang="ru-RU" sz="2400" dirty="0"/>
              <a:t> (разноцветные шарики; султанчики; бумажные снежинки; вертушки - карандаши; колокольчики из фольги на ниточке и т.д.)</a:t>
            </a:r>
          </a:p>
        </p:txBody>
      </p:sp>
      <p:pic>
        <p:nvPicPr>
          <p:cNvPr id="16386" name="Picture 2" descr="https://fs00.infourok.ru/images/doc/172/197210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7072362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214290"/>
            <a:ext cx="8401080" cy="4691063"/>
          </a:xfrm>
        </p:spPr>
        <p:txBody>
          <a:bodyPr>
            <a:normAutofit/>
          </a:bodyPr>
          <a:lstStyle/>
          <a:p>
            <a:r>
              <a:rPr lang="ru-RU" sz="2400" b="1" dirty="0"/>
              <a:t>пособия для развития мелкой моторики</a:t>
            </a:r>
            <a:r>
              <a:rPr lang="ru-RU" sz="2400" dirty="0"/>
              <a:t>  (сухой бассейн; массажные валики, мячики, прищепки, трафареты; пальчиковые игры; различный материал для составления букв)</a:t>
            </a:r>
          </a:p>
        </p:txBody>
      </p:sp>
      <p:pic>
        <p:nvPicPr>
          <p:cNvPr id="17410" name="Picture 2" descr="http://www.toysew.ru/wp-content/uploads/2015/07/prishchep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3000396" cy="2428892"/>
          </a:xfrm>
          <a:prstGeom prst="rect">
            <a:avLst/>
          </a:prstGeom>
          <a:noFill/>
        </p:spPr>
      </p:pic>
      <p:pic>
        <p:nvPicPr>
          <p:cNvPr id="17412" name="Picture 4" descr="http://detidoma.net/wp-content/uploads/2014/06/DSC_0072-1024x6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00174"/>
            <a:ext cx="3357586" cy="2428892"/>
          </a:xfrm>
          <a:prstGeom prst="rect">
            <a:avLst/>
          </a:prstGeom>
          <a:noFill/>
        </p:spPr>
      </p:pic>
      <p:pic>
        <p:nvPicPr>
          <p:cNvPr id="17414" name="Picture 6" descr="http://eduportal44.ru/Kostroma_EDU/ds_26/SiteAssets/SitePages/%D0%AD%D0%BB%D0%B5%D0%BA%D1%82%D1%80%D0%BE%D0%BD%D0%BD%D1%8B%D0%B9%20%D0%BA%D0%B0%D0%B1%D0%B8%D0%BD%D0%B5%D1%82%20%D0%B2%D0%BE%D1%81%D0%B8%D1%82%D0%B0%D1%82%D0%B5%D0%BB%D1%8F%201%20%D0%BC%D0%BB%D0%B0%D0%B4%D1%88%D0%B5%D0%B9%20%D0%B3%D1%80%D1%83%D0%BF%D0%BF%D1%8B%20%D0%91%D0%B0%D0%B3%D0%B0%D1%80%D1%8F%D0%BD%20%D0%9E%D0%BA%D1%81%D0%B0%D0%BD%D1%8B%20%D0%98%D0%B2%D0%B0%D0%BD%D0%BE%D0%B2%D0%BD%D1%8B/9477_html_m204dfe1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214818"/>
            <a:ext cx="3286148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3725866"/>
          </a:xfrm>
        </p:spPr>
        <p:txBody>
          <a:bodyPr>
            <a:noAutofit/>
          </a:bodyPr>
          <a:lstStyle/>
          <a:p>
            <a:r>
              <a:rPr lang="ru-RU" sz="2400" dirty="0"/>
              <a:t> </a:t>
            </a:r>
            <a:r>
              <a:rPr lang="ru-RU" sz="2400" b="1" dirty="0"/>
              <a:t>материал по звукоподражанию</a:t>
            </a:r>
            <a:r>
              <a:rPr lang="ru-RU" sz="2400" dirty="0"/>
              <a:t> (шумовые инструменты; звуковые коробочки; детские музыкальные инструменты: рояль, гармошка, барабаны, дудочка, бубен, трещотка, колокольчики, погремушки; предметные, сюжетные картинки для высказывания звуков и их автоматизации; </a:t>
            </a:r>
            <a:r>
              <a:rPr lang="ru-RU" sz="2400" dirty="0" err="1"/>
              <a:t>звуковички</a:t>
            </a:r>
            <a:r>
              <a:rPr lang="ru-RU" sz="2400" dirty="0"/>
              <a:t> гласных и согласных звуков (домики для твердых и мягких звуков); индивидуальные пособия для звукобуквенного анализа; схемы слова; звуковые дорожки, звуковая лесенка; альбомы по слоговой структуре слова)</a:t>
            </a:r>
          </a:p>
        </p:txBody>
      </p:sp>
      <p:pic>
        <p:nvPicPr>
          <p:cNvPr id="18434" name="Picture 2" descr="http://obnovlena.ru/wp-content/uploads/2015/06/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643314"/>
            <a:ext cx="2500330" cy="2928934"/>
          </a:xfrm>
          <a:prstGeom prst="rect">
            <a:avLst/>
          </a:prstGeom>
          <a:noFill/>
        </p:spPr>
      </p:pic>
      <p:pic>
        <p:nvPicPr>
          <p:cNvPr id="18436" name="Picture 4" descr="http://obnovlena.ru/wp-content/uploads/2015/06/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14752"/>
            <a:ext cx="2428892" cy="27860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/>
          </a:bodyPr>
          <a:lstStyle/>
          <a:p>
            <a:r>
              <a:rPr lang="ru-RU" sz="2400" dirty="0"/>
              <a:t> </a:t>
            </a:r>
            <a:r>
              <a:rPr lang="ru-RU" sz="2400" b="1" dirty="0"/>
              <a:t>игры и пособия по автоматизации звуков</a:t>
            </a:r>
            <a:r>
              <a:rPr lang="ru-RU" sz="2400" dirty="0"/>
              <a:t> (мелкие игрушки; предметные картинки; сюжетные картинки; различные виды театров; альбомы на каждый звук; логопедические альбомы для автоматизации различных звуков; </a:t>
            </a:r>
            <a:r>
              <a:rPr lang="ru-RU" sz="2400" dirty="0" err="1"/>
              <a:t>чистоговорки</a:t>
            </a:r>
            <a:r>
              <a:rPr lang="ru-RU" sz="2400" dirty="0"/>
              <a:t>, стихи, </a:t>
            </a:r>
            <a:r>
              <a:rPr lang="ru-RU" sz="2400" dirty="0" err="1"/>
              <a:t>потешки</a:t>
            </a:r>
            <a:r>
              <a:rPr lang="ru-RU" sz="2400" dirty="0"/>
              <a:t>, скороговорки; схема характеристики звуков; схема слова)</a:t>
            </a:r>
          </a:p>
        </p:txBody>
      </p:sp>
      <p:pic>
        <p:nvPicPr>
          <p:cNvPr id="20488" name="Picture 8" descr="http://www.maam.ru/upload/blogs/detsad-332628-14286487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496"/>
            <a:ext cx="4071934" cy="3286148"/>
          </a:xfrm>
          <a:prstGeom prst="rect">
            <a:avLst/>
          </a:prstGeom>
          <a:noFill/>
        </p:spPr>
      </p:pic>
      <p:pic>
        <p:nvPicPr>
          <p:cNvPr id="20490" name="Picture 10" descr="http://overgraph.ru/images/596231_suzhetnaya-kartina-zi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496"/>
            <a:ext cx="4348140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/>
              <a:t> </a:t>
            </a:r>
            <a:r>
              <a:rPr lang="ru-RU" sz="2400" b="1" dirty="0"/>
              <a:t>игры по лексике и грамматике</a:t>
            </a:r>
            <a:r>
              <a:rPr lang="ru-RU" sz="2400" dirty="0"/>
              <a:t> (предметные картинки по лексическим темам)</a:t>
            </a:r>
          </a:p>
        </p:txBody>
      </p:sp>
      <p:pic>
        <p:nvPicPr>
          <p:cNvPr id="21506" name="Picture 2" descr="http://www.logopedkniga.ru/modules/InternetShop/management/storage/images/products/images/708/ruslanova-igrushki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3714776" cy="2571768"/>
          </a:xfrm>
          <a:prstGeom prst="rect">
            <a:avLst/>
          </a:prstGeom>
          <a:noFill/>
        </p:spPr>
      </p:pic>
      <p:pic>
        <p:nvPicPr>
          <p:cNvPr id="21508" name="Picture 4" descr="http://xi-xi-xi.ru/photos/zagadki-dlya-detey-o-golovnyh-uborah-48962-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786190"/>
            <a:ext cx="4071966" cy="2786082"/>
          </a:xfrm>
          <a:prstGeom prst="rect">
            <a:avLst/>
          </a:prstGeom>
          <a:noFill/>
        </p:spPr>
      </p:pic>
      <p:pic>
        <p:nvPicPr>
          <p:cNvPr id="21510" name="Picture 6" descr="http://festival.1september.ru/articles/656859/img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00504"/>
            <a:ext cx="3857652" cy="2571743"/>
          </a:xfrm>
          <a:prstGeom prst="rect">
            <a:avLst/>
          </a:prstGeom>
          <a:noFill/>
        </p:spPr>
      </p:pic>
      <p:pic>
        <p:nvPicPr>
          <p:cNvPr id="21512" name="Picture 8" descr="http://womansk.net/upload/content/2016-01/1/56/b62b5c16276c511710b059ac289a33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1071546"/>
            <a:ext cx="4038588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игры </a:t>
            </a:r>
            <a:r>
              <a:rPr lang="ru-RU" sz="2700" b="1" dirty="0"/>
              <a:t>по развитию связной речи </a:t>
            </a:r>
            <a:r>
              <a:rPr lang="ru-RU" sz="2700" dirty="0"/>
              <a:t>(серии сюжетных картинок; разные виды театра; </a:t>
            </a:r>
            <a:r>
              <a:rPr lang="ru-RU" sz="2700" dirty="0" err="1"/>
              <a:t>чистоговорки</a:t>
            </a:r>
            <a:r>
              <a:rPr lang="ru-RU" sz="2700" dirty="0"/>
              <a:t>, стихи, </a:t>
            </a:r>
            <a:r>
              <a:rPr lang="ru-RU" sz="2700" dirty="0" err="1"/>
              <a:t>потешки</a:t>
            </a:r>
            <a:r>
              <a:rPr lang="ru-RU" sz="2700" dirty="0"/>
              <a:t>, скороговорки; библиотека детских книг и др.)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22530" name="Picture 2" descr="http://www.centerlik.ru/img/581fd5eaa6e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358114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2400" dirty="0"/>
              <a:t> </a:t>
            </a:r>
            <a:r>
              <a:rPr lang="ru-RU" sz="2400" b="1" dirty="0"/>
              <a:t>материал по грамоте</a:t>
            </a:r>
            <a:r>
              <a:rPr lang="ru-RU" sz="2400" dirty="0"/>
              <a:t> – (магнитная доска; наборы магнитных букв; кассы букв и слогов; кубики «Азбука в картинках», «Учись читать», «Умные кубики», «Слоговые кубики»)</a:t>
            </a:r>
          </a:p>
        </p:txBody>
      </p:sp>
      <p:pic>
        <p:nvPicPr>
          <p:cNvPr id="23556" name="Picture 4" descr="http://www.virastaika71.ru/upload/iblock/d9b/d9bf5cde38a8392d3abaebf84057051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3643306" cy="2786082"/>
          </a:xfrm>
          <a:prstGeom prst="rect">
            <a:avLst/>
          </a:prstGeom>
          <a:noFill/>
        </p:spPr>
      </p:pic>
      <p:pic>
        <p:nvPicPr>
          <p:cNvPr id="23558" name="Picture 6" descr="http://kotpoloskin37.ru/image/pm_images/815135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85926"/>
            <a:ext cx="3667095" cy="2500330"/>
          </a:xfrm>
          <a:prstGeom prst="rect">
            <a:avLst/>
          </a:prstGeom>
          <a:noFill/>
        </p:spPr>
      </p:pic>
      <p:pic>
        <p:nvPicPr>
          <p:cNvPr id="23560" name="Picture 8" descr="http://www.bookvoed.ru/files/1836/32/78/71/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214818"/>
            <a:ext cx="3429024" cy="24288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30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 материал по звукоподражанию (шумовые инструменты; звуковые коробочки; детские музыкальные инструменты: рояль, гармошка, барабаны, дудочка, бубен, трещотка, колокольчики, погремушки; предметные, сюжетные картинки для высказывания звуков и их автоматизации; звуковички гласных и согласных звуков (домики для твердых и мягких звуков); индивидуальные пособия для звукобуквенного анализа; схемы слова; звуковые дорожки, звуковая лесенка; альбомы по слоговой структуре слова)</vt:lpstr>
      <vt:lpstr> игры и пособия по автоматизации звуков (мелкие игрушки; предметные картинки; сюжетные картинки; различные виды театров; альбомы на каждый звук; логопедические альбомы для автоматизации различных звуков; чистоговорки, стихи, потешки, скороговорки; схема характеристики звуков; схема слова)</vt:lpstr>
      <vt:lpstr> игры по лексике и грамматике (предметные картинки по лексическим темам)</vt:lpstr>
      <vt:lpstr>игры по развитию связной речи (серии сюжетных картинок; разные виды театра; чистоговорки, стихи, потешки, скороговорки; библиотека детских книг и др.)   </vt:lpstr>
      <vt:lpstr> материал по грамоте – (магнитная доска; наборы магнитных букв; кассы букв и слогов; кубики «Азбука в картинках», «Учись читать», «Умные кубики», «Слоговые кубики»)</vt:lpstr>
      <vt:lpstr>При организации речевого уголка необходимо соблюдать следующие требования:    Дидактическое оснащение должно соответствовать структуре речевых нарушений детей, их индивидуальным и возрастным особенностям.   Речевой уголок желательно разместить рядом с книжным уголком.    Оформление уголка должно быть эстетичным, привлекательным для детей, и вызывать стремление к самостоятельной деятельности.    Игровой материал должен быть доступным для ребенка.    Не следует перегружать уголок оборудованием.   Неотъемлемым атрибутом речевого уголка должна быть игрушка – "одушевленный персонаж”,который помогает решать такие важные коррекционные задачи, как преодоление неуверенности, стеснительность, достижение эмоциональной устойчивости, саморегуляции, вызывать у детей речевой интерес, побуждать к речевой активности.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2017-01-27T07:30:45Z</dcterms:created>
  <dcterms:modified xsi:type="dcterms:W3CDTF">2017-01-27T08:28:57Z</dcterms:modified>
</cp:coreProperties>
</file>