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6E-631F-401B-8603-CDE70C5C17D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B7C-0DE5-4D35-9696-044247CA3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2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6E-631F-401B-8603-CDE70C5C17D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B7C-0DE5-4D35-9696-044247CA3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8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6E-631F-401B-8603-CDE70C5C17D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B7C-0DE5-4D35-9696-044247CA3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7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6E-631F-401B-8603-CDE70C5C17D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B7C-0DE5-4D35-9696-044247CA3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1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6E-631F-401B-8603-CDE70C5C17D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B7C-0DE5-4D35-9696-044247CA3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9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6E-631F-401B-8603-CDE70C5C17D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B7C-0DE5-4D35-9696-044247CA3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8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6E-631F-401B-8603-CDE70C5C17D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B7C-0DE5-4D35-9696-044247CA3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6E-631F-401B-8603-CDE70C5C17D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B7C-0DE5-4D35-9696-044247CA3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6E-631F-401B-8603-CDE70C5C17D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B7C-0DE5-4D35-9696-044247CA3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8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6E-631F-401B-8603-CDE70C5C17D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B7C-0DE5-4D35-9696-044247CA3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5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6E-631F-401B-8603-CDE70C5C17D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EB7C-0DE5-4D35-9696-044247CA3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7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2876E-631F-401B-8603-CDE70C5C17D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5EB7C-0DE5-4D35-9696-044247CA3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6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374"/>
            <a:ext cx="12191999" cy="6860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5753" y="224444"/>
            <a:ext cx="71323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КРАТКАЯ ПРЕЗЕНТАЦИЯ </a:t>
            </a:r>
          </a:p>
          <a:p>
            <a:pPr lvl="0" algn="ctr"/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АДАПТИРОВАННАЯ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 ДОШКОЛЬНОГО ОБРАЗОВАНИЯ ДЛЯ ДЕТЕЙ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УМСТВЕННОЙ ОТСТАЛОСТЬЮ </a:t>
            </a: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(ИНТЕЛЛЕКТУАЛЬНЫЕМИ НАРУШЕНИЯМИ)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«Детский сад № 46 комбинированного вида</a:t>
            </a: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endParaRPr lang="ru-RU" sz="24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Гатчина </a:t>
            </a:r>
          </a:p>
          <a:p>
            <a:pPr lvl="0" algn="ctr"/>
            <a:r>
              <a:rPr lang="ru-RU" sz="1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endParaRPr lang="ru-RU" sz="16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7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374"/>
            <a:ext cx="12191999" cy="6860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5629" y="141316"/>
            <a:ext cx="6882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формы взаимодействия с семьей: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7810" y="879980"/>
            <a:ext cx="7090757" cy="4064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семьи ребенка с РАС включает в себя несколько форм работы: </a:t>
            </a:r>
            <a:endParaRPr lang="ru-RU" sz="20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диагностика детско-родительских отношений; </a:t>
            </a:r>
            <a:endParaRPr lang="ru-RU" sz="20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совместная НОД специалистов с детьми и их родителями, на которых родители учатся взаимодействию со своим ребенком; </a:t>
            </a:r>
            <a:endParaRPr lang="ru-RU" sz="20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индивидуальные консультации родителей по запросу; </a:t>
            </a:r>
            <a:endParaRPr lang="ru-RU" sz="20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тематические лекции, круглые столы по общим вопросам развития детей; 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собрания; </a:t>
            </a:r>
            <a:endParaRPr lang="ru-RU" sz="20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тренинговые занятия для групп родителей по коррекции детско-родительских отношений на основе  результатов диагностики и др.</a:t>
            </a:r>
            <a:endParaRPr lang="ru-RU" sz="20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3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374"/>
            <a:ext cx="12191999" cy="6860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191193"/>
            <a:ext cx="759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и иные характеристики детей, на которых ориентирована Программа.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2625" y="964276"/>
            <a:ext cx="6882940" cy="294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025" marR="154305" indent="448310" algn="just">
              <a:lnSpc>
                <a:spcPct val="103000"/>
              </a:lnSpc>
              <a:spcBef>
                <a:spcPts val="1020"/>
              </a:spcBef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коррекционно-образовательного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процесса, который в максимальной мере учитывает общие и специфические образовательные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потребности разных детей с умственной отсталостью (интеллектуальными нарушениями)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необходимых условий для их психомоторного развития, позитивной социализации и</a:t>
            </a:r>
            <a:r>
              <a:rPr lang="ru-RU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способностей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сотрудничества со взрослыми и сверстниками в соответствующих возрасту и возможностям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видах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14841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374"/>
            <a:ext cx="12191999" cy="6860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2625" y="157942"/>
            <a:ext cx="7373390" cy="594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1335">
              <a:spcBef>
                <a:spcPts val="80"/>
              </a:spcBef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marL="285750" marR="161925" lvl="0" indent="-28575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22923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охрана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физического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психического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детей,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эмоционального</a:t>
            </a:r>
            <a:r>
              <a:rPr lang="ru-RU" sz="16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благополучия;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161925" lvl="0" indent="-28575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22923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</a:t>
            </a:r>
            <a:r>
              <a:rPr lang="ru-RU" sz="1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благоприятных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возрастными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индивидуальными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особенностями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склонностями;</a:t>
            </a:r>
          </a:p>
          <a:p>
            <a:pPr marL="285750" marR="161925" lvl="0" indent="-28575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22923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</a:t>
            </a:r>
            <a:r>
              <a:rPr lang="ru-RU" sz="1600" spc="18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положительных</a:t>
            </a:r>
            <a:r>
              <a:rPr lang="ru-RU" sz="1600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личностных</a:t>
            </a:r>
            <a:r>
              <a:rPr lang="ru-RU" sz="1600" spc="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161925" lvl="0" indent="-28575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22923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всестороннее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психических и физических качеств в соответствии с возрастными 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индивидуальными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особенностями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детей;</a:t>
            </a:r>
          </a:p>
          <a:p>
            <a:pPr marL="285750" marR="161925" lvl="0" indent="-28575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22923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</a:t>
            </a:r>
            <a:r>
              <a:rPr lang="ru-RU" sz="1600" spc="1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всех</a:t>
            </a:r>
            <a:r>
              <a:rPr lang="ru-RU" sz="16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видов</a:t>
            </a:r>
            <a:r>
              <a:rPr lang="ru-RU" sz="1600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детской</a:t>
            </a:r>
            <a:r>
              <a:rPr lang="ru-RU" sz="1600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деятельности;</a:t>
            </a:r>
          </a:p>
          <a:p>
            <a:pPr marL="285750" marR="161925" lvl="0" indent="-28575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22923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</a:t>
            </a:r>
            <a:r>
              <a:rPr lang="ru-RU" sz="1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способов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приемов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умственной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отсталостью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(интеллектуальными</a:t>
            </a:r>
            <a:r>
              <a:rPr lang="ru-RU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нарушениями)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миром</a:t>
            </a:r>
            <a:r>
              <a:rPr lang="ru-RU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z="16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окружающим</a:t>
            </a:r>
            <a:r>
              <a:rPr lang="ru-RU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16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предметным</a:t>
            </a:r>
            <a:r>
              <a:rPr lang="ru-RU" sz="16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миром;</a:t>
            </a:r>
          </a:p>
          <a:p>
            <a:pPr marL="285750" marR="161925" lvl="0" indent="-28575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22923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приоритетное    </a:t>
            </a:r>
            <a:r>
              <a:rPr lang="ru-RU" sz="1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    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способов     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усвоения     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общественного     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опыта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ребенком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элементов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учебных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деятельности)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ведущих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обучения,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которая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ключом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раскрытию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потенциальных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возможностей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способностей;</a:t>
            </a:r>
          </a:p>
          <a:p>
            <a:pPr marL="285750" marR="161925" lvl="0" indent="-28575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22923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</a:t>
            </a:r>
            <a:r>
              <a:rPr lang="ru-RU" sz="1600" spc="-6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предпосылок</a:t>
            </a:r>
            <a:r>
              <a:rPr lang="ru-RU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учебной</a:t>
            </a:r>
            <a:r>
              <a:rPr lang="ru-RU" sz="16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1600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самостоятельности</a:t>
            </a:r>
            <a:r>
              <a:rPr lang="ru-RU" sz="16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быту;</a:t>
            </a:r>
          </a:p>
          <a:p>
            <a:pPr marL="285750" marR="161925" lvl="0" indent="-28575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22923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</a:t>
            </a:r>
            <a:r>
              <a:rPr lang="ru-RU" sz="1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психолого-педагогической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семьи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(законных представителей) детей в вопросах развития и образования, охраны 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детей,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активных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(законных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представителей)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</a:t>
            </a:r>
            <a:r>
              <a:rPr lang="ru-RU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ДОУ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7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374"/>
            <a:ext cx="12191999" cy="6860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851" y="1138844"/>
            <a:ext cx="6334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пребывания детей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группах – 10 часов (в режиме полного дня).</a:t>
            </a:r>
          </a:p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Режим работы групп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с 8:00 до 18:00</a:t>
            </a:r>
          </a:p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 Программы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4(5) лет. </a:t>
            </a:r>
          </a:p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обучения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очная.</a:t>
            </a:r>
          </a:p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Язык обучения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государственном языке Российской Федерации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5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374"/>
            <a:ext cx="12191999" cy="6860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3818" y="897774"/>
            <a:ext cx="6774873" cy="3560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025" marR="160655" indent="448310" algn="just">
              <a:lnSpc>
                <a:spcPct val="103000"/>
              </a:lnSpc>
              <a:spcBef>
                <a:spcPts val="985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коррекционно-развивающей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позволит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ребенку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умственной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отсталостью: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задействовать</a:t>
            </a:r>
            <a:r>
              <a:rPr lang="ru-RU" sz="20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компенсаторные</a:t>
            </a:r>
            <a:r>
              <a:rPr lang="ru-RU" sz="20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механизмы,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направленные на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преодоление или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ослабление недостатков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психофизического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отклонений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поведении;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овладеть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социально-значимыми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умениями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навыками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(мотивационными,</a:t>
            </a:r>
            <a:r>
              <a:rPr lang="ru-RU" sz="20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психологическими, </a:t>
            </a:r>
            <a:r>
              <a:rPr lang="ru-RU" sz="20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интеллектуальными, </a:t>
            </a:r>
            <a:r>
              <a:rPr lang="ru-RU" sz="20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коммуникативными);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проявлять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индивидуальные</a:t>
            </a:r>
            <a:r>
              <a:rPr lang="ru-RU" sz="20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склонности,</a:t>
            </a:r>
            <a:r>
              <a:rPr lang="ru-RU" sz="20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творческие</a:t>
            </a:r>
            <a:r>
              <a:rPr lang="ru-RU" sz="20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способности</a:t>
            </a:r>
            <a:r>
              <a:rPr lang="ru-RU" sz="20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0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дальнейшей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адаптации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школьной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325128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374"/>
            <a:ext cx="12191999" cy="6860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7564" y="166255"/>
            <a:ext cx="6916189" cy="3303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025" marR="157480" indent="448310" algn="just">
              <a:lnSpc>
                <a:spcPct val="105000"/>
              </a:lnSpc>
              <a:spcBef>
                <a:spcPts val="103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конкретных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коррекционно-развивающей</a:t>
            </a:r>
            <a:r>
              <a:rPr lang="ru-RU" sz="20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работы,</a:t>
            </a:r>
            <a:r>
              <a:rPr lang="ru-RU" sz="20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обозначены</a:t>
            </a:r>
            <a:r>
              <a:rPr lang="ru-RU" sz="20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каждом разделе Программы и возможно при условии комплексного подхода к воспитанию 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образованию, тесной взаимосвязи в работе всех специалистов (учителя-логопеда, учителя -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дефектолога, педагога-психолога, воспитателей, музыкального руководителя, инструктора по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физической</a:t>
            </a:r>
            <a:r>
              <a:rPr lang="ru-RU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культуре)</a:t>
            </a:r>
            <a:r>
              <a:rPr lang="ru-RU" sz="20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ДОУ,</a:t>
            </a:r>
            <a:r>
              <a:rPr lang="ru-RU" sz="20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также</a:t>
            </a:r>
            <a:r>
              <a:rPr lang="ru-RU" sz="20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участии</a:t>
            </a:r>
            <a:r>
              <a:rPr lang="ru-RU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20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непосредственных</a:t>
            </a:r>
            <a:r>
              <a:rPr lang="ru-RU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</a:t>
            </a:r>
            <a:r>
              <a:rPr lang="ru-RU" sz="2000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4887" y="3333403"/>
            <a:ext cx="6018416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025" marR="165735" algn="just">
              <a:lnSpc>
                <a:spcPct val="105000"/>
              </a:lnSpc>
              <a:spcBef>
                <a:spcPts val="835"/>
              </a:spcBef>
              <a:spcAft>
                <a:spcPts val="0"/>
              </a:spcAft>
            </a:pP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025" marR="165735" algn="just">
              <a:lnSpc>
                <a:spcPct val="105000"/>
              </a:lnSpc>
              <a:spcBef>
                <a:spcPts val="835"/>
              </a:spcBef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 процесса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строится с учетом учебного плана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расписаний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занятий,</a:t>
            </a:r>
            <a:r>
              <a:rPr lang="ru-RU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режимов.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3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374"/>
            <a:ext cx="12191999" cy="6860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3571" y="764771"/>
            <a:ext cx="6716683" cy="390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5055"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z="2000" b="1" i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реализуется:</a:t>
            </a:r>
          </a:p>
          <a:p>
            <a:pPr marL="342900" marR="163830" lvl="0" indent="-342900" algn="just">
              <a:lnSpc>
                <a:spcPct val="105000"/>
              </a:lnSpc>
              <a:spcBef>
                <a:spcPts val="40"/>
              </a:spcBef>
              <a:spcAft>
                <a:spcPts val="0"/>
              </a:spcAft>
              <a:buSzPts val="1150"/>
              <a:buFont typeface="Symbol" panose="05050102010706020507" pitchFamily="18" charset="2"/>
              <a:buChar char=""/>
              <a:tabLst>
                <a:tab pos="521970" algn="l"/>
              </a:tabLst>
            </a:pP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непрерывной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образовательной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деятельности,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совместной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деятельности,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осуществляемой в ходе режимных моментов, где ребенок осваивает, закрепляет и апробирует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полученные</a:t>
            </a:r>
            <a:r>
              <a:rPr lang="ru-RU" sz="20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умения;</a:t>
            </a:r>
            <a:endParaRPr lang="ru-RU" sz="2000" spc="140" dirty="0" smtClean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64465" lvl="0" indent="-342900" algn="just">
              <a:lnSpc>
                <a:spcPct val="102000"/>
              </a:lnSpc>
              <a:spcAft>
                <a:spcPts val="0"/>
              </a:spcAft>
              <a:buSzPts val="1150"/>
              <a:buFont typeface="Symbol" panose="05050102010706020507" pitchFamily="18" charset="2"/>
              <a:buChar char=""/>
              <a:tabLst>
                <a:tab pos="521970" algn="l"/>
              </a:tabLst>
            </a:pP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 самостоятельной деятельности детей, где ребенок может выбрать деятельность по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интересам,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взаимодействовать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сверстниками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равноправных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позициях,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решать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проблемные</a:t>
            </a:r>
            <a:r>
              <a:rPr lang="ru-RU" sz="20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ситуации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др.</a:t>
            </a:r>
            <a:endParaRPr lang="ru-RU" sz="2000" spc="140" dirty="0" smtClean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61925" lvl="0" indent="-342900" algn="just">
              <a:spcBef>
                <a:spcPts val="65"/>
              </a:spcBef>
              <a:spcAft>
                <a:spcPts val="0"/>
              </a:spcAft>
              <a:buSzPts val="1150"/>
              <a:buFont typeface="Symbol" panose="05050102010706020507" pitchFamily="18" charset="2"/>
              <a:buChar char=""/>
              <a:tabLst>
                <a:tab pos="521970" algn="l"/>
              </a:tabLst>
            </a:pP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</a:t>
            </a:r>
            <a:r>
              <a:rPr lang="ru-RU" sz="2000" spc="-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взаимодействии</a:t>
            </a:r>
            <a:r>
              <a:rPr lang="ru-RU" sz="2000" spc="-4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z="20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семьями</a:t>
            </a:r>
            <a:r>
              <a:rPr lang="ru-RU" sz="2000" spc="-4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детей.</a:t>
            </a:r>
            <a:endParaRPr lang="ru-RU" sz="2000" spc="14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782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74"/>
            <a:ext cx="12191999" cy="6860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9745" y="232756"/>
            <a:ext cx="71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11680" y="149629"/>
            <a:ext cx="774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программы.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9127" y="764771"/>
            <a:ext cx="71073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обязательной части программы выстроено с учетом: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федеральной адаптированной образовательной программой дошкольного образования для обучающихся с ограниченными возможностями здоровья (утверждена приказом </a:t>
            </a:r>
            <a:r>
              <a:rPr lang="ru-RU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России от 24 ноября 2022 г. №1022, зарегистрировано в Минюсте России 27 января 2023 г., регистрационный № 72149)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Вариативная часть, формируемая участниками образовательных отношений,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включает направления, выбранные участниками образовательных отношений: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 безопасности у детей от 3 до 8 лет». Л. Л.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Тимофеева.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Парциальная программа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374"/>
            <a:ext cx="12191999" cy="6860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6495" y="157942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взаимодействия педагогического коллектива с семьями детей.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0444" y="1213658"/>
            <a:ext cx="6774872" cy="29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025" marR="72390" algn="just">
              <a:lnSpc>
                <a:spcPct val="103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родителями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(законными представителями) воспитанников предполагает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взаимопомощь, взаимоуважение и взаимодоверие. Основная задача сотрудничества педагогов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ребѐнка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помочь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осознать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свою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роль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процессе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развития, вооружить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методами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приѐмами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преодоления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физических 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(или)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психических</a:t>
            </a:r>
            <a:r>
              <a:rPr lang="ru-RU" sz="2000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нарушений,</a:t>
            </a:r>
            <a:r>
              <a:rPr lang="ru-RU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объединить</a:t>
            </a:r>
            <a:r>
              <a:rPr lang="ru-RU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усилия</a:t>
            </a:r>
            <a:r>
              <a:rPr lang="ru-RU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</a:t>
            </a:r>
            <a:r>
              <a:rPr lang="ru-RU" sz="2000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эффективной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социализации</a:t>
            </a:r>
            <a:r>
              <a:rPr lang="ru-RU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ребѐнка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65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732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2024-11-13T08:37:13Z</dcterms:created>
  <dcterms:modified xsi:type="dcterms:W3CDTF">2024-11-13T08:55:06Z</dcterms:modified>
</cp:coreProperties>
</file>