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1" r:id="rId3"/>
    <p:sldId id="269" r:id="rId4"/>
    <p:sldId id="257" r:id="rId5"/>
    <p:sldId id="272" r:id="rId6"/>
    <p:sldId id="266" r:id="rId7"/>
    <p:sldId id="273" r:id="rId8"/>
    <p:sldId id="267" r:id="rId9"/>
    <p:sldId id="268" r:id="rId10"/>
    <p:sldId id="274" r:id="rId11"/>
    <p:sldId id="270" r:id="rId12"/>
    <p:sldId id="271" r:id="rId13"/>
    <p:sldId id="259" r:id="rId14"/>
    <p:sldId id="262" r:id="rId15"/>
    <p:sldId id="264" r:id="rId16"/>
    <p:sldId id="263" r:id="rId17"/>
    <p:sldId id="25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gtn.edu.lokos.net/index.php?option=com_content&amp;view=article&amp;id=417&amp;catid=30&amp;Itemid=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161385/2bb3bf6fa76167af275e1dcacc5129dd404450b0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gtn.edu.lokos.net/files/1class/post5078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obr.lenreg.ru/" TargetMode="External"/><Relationship Id="rId2" Type="http://schemas.openxmlformats.org/officeDocument/2006/relationships/hyperlink" Target="http://gu.lenobl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fc47.r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Правила приема в 1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МБДОУ «ДЕТСКИЙ САД № 51 КОМБИНИРОВАННОГО ВИДА»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7050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740080" cy="5328592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Заявитель получает приглашение в общеобразовательную организацию для предоставления документов</a:t>
            </a:r>
            <a:r>
              <a:rPr lang="ru-RU" b="1" dirty="0"/>
              <a:t> </a:t>
            </a:r>
            <a:r>
              <a:rPr lang="ru-RU" dirty="0"/>
              <a:t>с указанием даты и времени приема документов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На 1 этапе подачи заявлений (с 15 января 2018 года до 30 июня 2018 года) руководители общеобразовательных организаций сначала собирают заявления, поступающие из трех источников (Портал, МФЦ и общеобразовательная организация) и только после этого определяется список родителей (законных представителей), которым направляются приглашения для подачи документов:</a:t>
            </a:r>
          </a:p>
          <a:p>
            <a:r>
              <a:rPr lang="ru-RU" dirty="0"/>
              <a:t>в первую очередь дети, имеющие преимущественное право в соответствии в соответствии с федеральным законодательством и проживающие на закрепленной территории - не ранее 15 дней с даты начала приема, но не позднее 30 дней со дня подачи заявления;</a:t>
            </a:r>
          </a:p>
          <a:p>
            <a:r>
              <a:rPr lang="ru-RU" dirty="0"/>
              <a:t>во вторую очередь остальные дети, проживающие на закрепленной территории – не ранее 30 дней с даты начала приема, но не позднее 45 дней со дня подачи заявления.</a:t>
            </a:r>
          </a:p>
          <a:p>
            <a:r>
              <a:rPr lang="ru-RU" dirty="0"/>
              <a:t>Поэтому дата и время подачи заявления на данном этапе не являются критерием при принятии решения о зачислении в первый класс общеобразовательной организации.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9787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668072" cy="5328592"/>
          </a:xfrm>
        </p:spPr>
        <p:txBody>
          <a:bodyPr>
            <a:noAutofit/>
          </a:bodyPr>
          <a:lstStyle/>
          <a:p>
            <a:r>
              <a:rPr lang="ru-RU" sz="1600" dirty="0"/>
              <a:t>Заявитель получает приглашение в общеобразовательную организацию для предоставления документов с указанием даты и времени приема документов.</a:t>
            </a:r>
          </a:p>
          <a:p>
            <a:r>
              <a:rPr lang="ru-RU" sz="1600" dirty="0"/>
              <a:t>Для приема в 1-й класс общеобразовательной организации родители предъявляют в общеобразовательную организацию следующие документы:</a:t>
            </a:r>
          </a:p>
          <a:p>
            <a:r>
              <a:rPr lang="ru-RU" sz="1600" dirty="0"/>
              <a:t>свидетельство о рождении ребенка;</a:t>
            </a:r>
          </a:p>
          <a:p>
            <a:r>
              <a:rPr lang="ru-RU" sz="1600" dirty="0"/>
              <a:t>свидетельство о регистрации ребенка по месту жительства или по месту пребывания на закрепленной территории или документ, содержащий сведения о регистрации ребенка по месту жительства или по месту пребывания на закрепленной территории;</a:t>
            </a:r>
          </a:p>
          <a:p>
            <a:r>
              <a:rPr lang="ru-RU" sz="1600" dirty="0"/>
              <a:t>документы, подтверждающие преимущественное право зачисления граждан на обучение в образовательную организацию (при наличии);</a:t>
            </a:r>
          </a:p>
          <a:p>
            <a:r>
              <a:rPr lang="ru-RU" sz="1600" dirty="0"/>
              <a:t>рекомендация психолого-медико-педагогической комиссии (при наличии, является основанием для зачисления на обучение по адаптированной основной общеобразовательной программе);</a:t>
            </a:r>
          </a:p>
          <a:p>
            <a:r>
              <a:rPr lang="ru-RU" sz="1600" dirty="0"/>
              <a:t>разрешение о приеме в первый класс общеобразовательной организации ребенка до достижения им возраста шести лет и шести месяцев или после достижения им возраста восьми лет. </a:t>
            </a:r>
            <a:br>
              <a:rPr lang="ru-RU" sz="1600" dirty="0"/>
            </a:br>
            <a:r>
              <a:rPr lang="ru-RU" sz="1600" dirty="0"/>
              <a:t>Документы представляются родителем (законным представителем) ребенка лично при предъявлении оригинала документа, удостоверяющего личность родителя (законного представителя), либо оригинала документа, удостоверяющего личность иностранного гражданина и лица без гражданства в РФ, непосредственно в общеобразовательную организацию в сроки, указанные в приглашении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56478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 случае предоставления в установленные в приглашении сроки полного пакета документов ребенок зачисляется в общеобразовательную организацию в течение 7 рабочих дней со дня приема документов.</a:t>
            </a:r>
          </a:p>
          <a:p>
            <a:r>
              <a:rPr lang="ru-RU" dirty="0"/>
              <a:t>В случае получения уведомления об отказе в зачислении заявитель может обратиться:</a:t>
            </a:r>
          </a:p>
          <a:p>
            <a:r>
              <a:rPr lang="ru-RU" dirty="0"/>
              <a:t>в орган местного самоуправления Ленинградской области, на территории которого проживает ребенок, для получения информации о наличии свободных мест в общеобразовательных организациях;</a:t>
            </a:r>
          </a:p>
          <a:p>
            <a:r>
              <a:rPr lang="ru-RU" dirty="0"/>
              <a:t>в районную конфликтную комиссию для решения спорных вопросов при приеме в общеобразовательную организацию.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9580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i="1" dirty="0"/>
              <a:t>Является ли свидетельство о регистрации на закрепленной территории обязательным условием приема в школу?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Если родители выбрали для ребенка школу в другом муниципалитете или регионе их право на образование будет «несколько отсрочено»: они могут подать документы в любую школу независимо от регистрации после 1-го августа. Дети без регистрации также будут приниматься в школу после 1-го августа.</a:t>
            </a:r>
          </a:p>
          <a:p>
            <a:r>
              <a:rPr lang="ru-RU" dirty="0"/>
              <a:t>При наличии свободных мест прием детей, не зарегистрированных на закрепленной территории, учреждения могут начинать до 1 августа сразу после окончания приема в 1 класс всех детей, зарегистрированных на закрепленной территории (пункт 16 Порядка).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850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/>
              <a:t>Может ли школа отказать в приеме в 1 класс ребенка, проживающего по адресу, закрепленному за школой?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Закрепленным </a:t>
            </a:r>
            <a:r>
              <a:rPr lang="ru-RU" dirty="0"/>
              <a:t>лицам отказывается в приеме в учреждение только по причине отсутствия в нем свободных мест. В случае отказа в предоставлении места в учреждении родители (законные представители) для решения вопроса об устройстве ребенка в другое учреждение обращаются в органы местного самоуправления в сфере образования соответствующего муниципального района, городского округа (пункт 6 Порядка)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1121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Вправе ли школа при записи в 1 класс требовать медицинскую справку о состоянии здоровья?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Требование </a:t>
            </a:r>
            <a:r>
              <a:rPr lang="ru-RU" dirty="0"/>
              <a:t>в качестве обязательного документа при приеме в общеобразовательное учреждение медицинского заключения о состоянии здоровья ребенка будет являться ограничением их прав, так как согласно статье 5 Закона гражданам гарантируется общедоступность начального общего, основного общего и среднего (полного) общего образования, в том числе независимо от состояния здоровья. В связи с чем, в пункте 13 Порядка установлено, что указанное заключение представляется родителями (законными представителями) ребенка по их усмотрению.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7544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Правомерно ли при приеме в 1 класс проводить тестирование или другие конкурсные испытания?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Прием </a:t>
            </a:r>
            <a:r>
              <a:rPr lang="ru-RU" dirty="0"/>
              <a:t>закрепленных лиц в общеобразовательные учреждения всех видов осуществляется без вступительных испытаний (процедур отбора).</a:t>
            </a:r>
          </a:p>
          <a:p>
            <a:r>
              <a:rPr lang="ru-RU" dirty="0"/>
              <a:t>Только государственные и негосударственные учреждения, реализующие общеобразовательные программы для детей и подростков, проявивших выдающиеся способности, способности к занятию определенным видом искусства или спорта, в целях наиболее полного удовлетворения потребностей обучающихся предусматривают в правилах приема граждан в учреждение механизмы выявления у детей данных способностей (пункт 7 Порядка).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1210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Горячая линия по вопросам приема в 1 класс – Комитет образования Гатчинского муниципального района: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gtn.edu.lokos.net/index.php?option=com_content&amp;view=article&amp;id=417&amp;catid=30&amp;Itemid=5</a:t>
            </a:r>
            <a:r>
              <a:rPr lang="ru-RU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748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157592" cy="3456384"/>
          </a:xfrm>
        </p:spPr>
        <p:txBody>
          <a:bodyPr>
            <a:normAutofit/>
          </a:bodyPr>
          <a:lstStyle/>
          <a:p>
            <a:pPr algn="ctr"/>
            <a:r>
              <a:rPr lang="ru-RU" sz="2700" dirty="0" smtClean="0">
                <a:hlinkClick r:id="rId2"/>
              </a:rPr>
              <a:t>Порядок приема граждан </a:t>
            </a:r>
            <a:r>
              <a:rPr lang="ru-RU" sz="2700" dirty="0">
                <a:hlinkClick r:id="rId2"/>
              </a:rPr>
              <a:t/>
            </a:r>
            <a:br>
              <a:rPr lang="ru-RU" sz="2700" dirty="0">
                <a:hlinkClick r:id="rId2"/>
              </a:rPr>
            </a:br>
            <a:r>
              <a:rPr lang="ru-RU" sz="2700" dirty="0">
                <a:hlinkClick r:id="rId2"/>
              </a:rPr>
              <a:t>в </a:t>
            </a:r>
            <a:r>
              <a:rPr lang="ru-RU" sz="2700" dirty="0" smtClean="0">
                <a:hlinkClick r:id="rId2"/>
              </a:rPr>
              <a:t>общеобразовательные учреждения</a:t>
            </a:r>
            <a:r>
              <a:rPr lang="ru-RU" sz="2700" dirty="0">
                <a:hlinkClick r:id="rId2"/>
              </a:rPr>
              <a:t>, </a:t>
            </a:r>
            <a:r>
              <a:rPr lang="ru-RU" sz="2700" dirty="0" smtClean="0">
                <a:hlinkClick r:id="rId2"/>
              </a:rPr>
              <a:t>утвержденный приказом Министерства образования и науки Российской Федерации от 15 февраля 2012 г</a:t>
            </a:r>
            <a:r>
              <a:rPr lang="ru-RU" sz="2700" dirty="0">
                <a:hlinkClick r:id="rId2"/>
              </a:rPr>
              <a:t>. </a:t>
            </a:r>
            <a:r>
              <a:rPr lang="ru-RU" sz="2700" dirty="0" smtClean="0">
                <a:hlinkClick r:id="rId2"/>
              </a:rPr>
              <a:t>N2107</a:t>
            </a:r>
            <a:r>
              <a:rPr lang="ru-RU" dirty="0" smtClean="0">
                <a:hlinkClick r:id="rId2"/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0055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Сроки подачи заявлений в 1-е классы общеобразовательных организаций на 2018-2019 учебный год: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 </a:t>
            </a:r>
            <a:r>
              <a:rPr lang="ru-RU" dirty="0"/>
              <a:t>15 января 2018 года до 30 июня 2018 года - для детей, проживающих на закрепленной территории.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На этом этапе в общеобразовательную организацию зачисляются: </a:t>
            </a:r>
          </a:p>
          <a:p>
            <a:pPr lvl="1"/>
            <a:r>
              <a:rPr lang="ru-RU" dirty="0"/>
              <a:t>в первую очередь дети, имеющие преимущественное право в соответствии в соответствии с федеральным законодательством и проживающие на закрепленной территории;</a:t>
            </a:r>
          </a:p>
          <a:p>
            <a:pPr lvl="1"/>
            <a:r>
              <a:rPr lang="ru-RU" dirty="0"/>
              <a:t>во вторую очередь остальные дети, проживающие на закрепленной территории.</a:t>
            </a:r>
          </a:p>
          <a:p>
            <a:r>
              <a:rPr lang="ru-RU" dirty="0"/>
              <a:t>С 1 июля 2018 года до 5 сентября 2018 года - для детей, не проживающих на закрепленной территории.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7827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hlinkClick r:id="rId2"/>
              </a:rPr>
              <a:t>Постановление администрации Гатчинского муниципального района от 28.11.2017 № 5078 "О закреплении общеобразовательных учреждений, подведомственных Комитету образования Гатчинского муниципального района Ленинградской области, за территориями Гатчинского муниципального района"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1392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Прием в первые классы общеобразовательных организаций включает три шага: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- </a:t>
            </a:r>
            <a:r>
              <a:rPr lang="ru-RU" dirty="0"/>
              <a:t>подача электронного заявления родителями (законными представителями) детей;</a:t>
            </a:r>
          </a:p>
          <a:p>
            <a:r>
              <a:rPr lang="ru-RU" dirty="0"/>
              <a:t>- предоставление документов в общеобразовательную организацию;</a:t>
            </a:r>
          </a:p>
          <a:p>
            <a:r>
              <a:rPr lang="ru-RU" dirty="0"/>
              <a:t>- принятие общеобразовательной организацией решения о зачислении ребенка в первый класс или об отказе в зачислении.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5807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/>
              <a:t>Подача заявлений родителями может осуществляться следующими способами:</a:t>
            </a:r>
            <a:br>
              <a:rPr lang="ru-RU" sz="2200" b="1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1. На </a:t>
            </a:r>
            <a:r>
              <a:rPr lang="ru-RU" dirty="0"/>
              <a:t>Региональном портале государственных и муниципальных услуг (функций) Ленинградской области (</a:t>
            </a:r>
            <a:r>
              <a:rPr lang="ru-RU" dirty="0">
                <a:hlinkClick r:id="rId2"/>
              </a:rPr>
              <a:t>http://gu.lenobl.ru</a:t>
            </a:r>
            <a:r>
              <a:rPr lang="ru-RU" dirty="0"/>
              <a:t>) или на портале «Образование Ленинградской области» (</a:t>
            </a:r>
            <a:r>
              <a:rPr lang="ru-RU" dirty="0">
                <a:hlinkClick r:id="rId3"/>
              </a:rPr>
              <a:t>http://obr.lenreg.ru</a:t>
            </a:r>
            <a:r>
              <a:rPr lang="ru-RU" dirty="0"/>
              <a:t>).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Электронное заявление заполняется непосредственно родителем (законным представителем) ребенка. </a:t>
            </a:r>
          </a:p>
        </p:txBody>
      </p:sp>
    </p:spTree>
    <p:extLst>
      <p:ext uri="{BB962C8B-B14F-4D97-AF65-F5344CB8AC3E}">
        <p14:creationId xmlns:p14="http://schemas.microsoft.com/office/powerpoint/2010/main" val="3408762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Для направления электронного заявления родителям (законным представителям) необходимо: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6170"/>
            <a:ext cx="8668072" cy="511519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авторизоваться </a:t>
            </a:r>
            <a:r>
              <a:rPr lang="ru-RU" dirty="0"/>
              <a:t>в ЕСИА (федеральная государственная информационная система «Единая система идентификации и аутентификации в инфраструктуре, обеспечивающей информационно-технологическое взаимодействие информационных систем, используемых для предоставления государственных и муниципальных услуг в электронной форме»);</a:t>
            </a:r>
          </a:p>
          <a:p>
            <a:r>
              <a:rPr lang="ru-RU" dirty="0"/>
              <a:t>создать  «Личный кабинет»;</a:t>
            </a:r>
          </a:p>
          <a:p>
            <a:r>
              <a:rPr lang="ru-RU" dirty="0"/>
              <a:t> подтвердить согласие на обработку персональных данных;</a:t>
            </a:r>
          </a:p>
          <a:p>
            <a:r>
              <a:rPr lang="ru-RU" dirty="0"/>
              <a:t> подтвердить достоверность сообщенных сведений.</a:t>
            </a:r>
          </a:p>
          <a:p>
            <a:r>
              <a:rPr lang="ru-RU" dirty="0"/>
              <a:t>При заполнении электронного заявления после указания муниципального района (городского округа) необходимо выбрать общеобразовательную организацию из предложенного перечня. </a:t>
            </a:r>
          </a:p>
          <a:p>
            <a:r>
              <a:rPr lang="ru-RU" dirty="0"/>
              <a:t>Родитель (законный представитель) ребенка имеет возможность указать наличие преимущественного права при зачислении ребенка на обучение в муниципальную общеобразовательную организацию.</a:t>
            </a:r>
          </a:p>
          <a:p>
            <a:r>
              <a:rPr lang="ru-RU" dirty="0"/>
              <a:t>На портал вносятся данные родителя (законного представителя) ребенка и ребенка. Сканы документов прикладывать не требуется</a:t>
            </a:r>
          </a:p>
          <a:p>
            <a:r>
              <a:rPr lang="ru-RU" dirty="0"/>
              <a:t>После заполнения электронного заявления родитель (законный представитель) ребенка направляет заполненное заявление в ведомственную автоматизированную информационную систему и  получает в «Личном кабинете», а также по электронной почте уведомление, подтверждающее, что заявление принято на обработку.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2718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2. В </a:t>
            </a:r>
            <a:r>
              <a:rPr lang="ru-RU" dirty="0"/>
              <a:t>МФЦ (</a:t>
            </a:r>
            <a:r>
              <a:rPr lang="ru-RU" dirty="0">
                <a:hlinkClick r:id="rId2"/>
              </a:rPr>
              <a:t>http://www.mfc47.ru</a:t>
            </a:r>
            <a:r>
              <a:rPr lang="ru-RU" dirty="0"/>
              <a:t>).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Электронное заявление заполняется специалистами МФЦ по данным, которые предоставляет родитель (законный представитель) ребенка и при предъявлении следующих документов: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 оригинал </a:t>
            </a:r>
            <a:r>
              <a:rPr lang="ru-RU" dirty="0"/>
              <a:t>документа, удостоверяющего личность родителя (законного представителя), или оригинал документа, удостоверяющего личность иностранного гражданина и лица без гражданства в Российской Федерации;</a:t>
            </a:r>
          </a:p>
          <a:p>
            <a:pPr marL="0" indent="0">
              <a:buNone/>
            </a:pPr>
            <a:r>
              <a:rPr lang="ru-RU" dirty="0" smtClean="0"/>
              <a:t>- оригинал </a:t>
            </a:r>
            <a:r>
              <a:rPr lang="ru-RU" dirty="0"/>
              <a:t>свидетельства о рождении ребенка или документ, подтверждающий родство заявителя.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5605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3. В </a:t>
            </a:r>
            <a:r>
              <a:rPr lang="ru-RU" dirty="0"/>
              <a:t>общеобразовательной организации.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Электронное заявление заполняется специалистами общеобразовательной организации по данным, которые предоставляет родитель (законный представитель) ребенка и при предъявлении следующих документов: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 оригинал </a:t>
            </a:r>
            <a:r>
              <a:rPr lang="ru-RU" dirty="0"/>
              <a:t>документа, удостоверяющего личность родителя (законного представителя), или оригинал документа, удостоверяющего личность иностранного гражданина и лица без гражданства в Российской Федерации;</a:t>
            </a:r>
          </a:p>
          <a:p>
            <a:pPr marL="0" indent="0">
              <a:buNone/>
            </a:pPr>
            <a:r>
              <a:rPr lang="ru-RU" dirty="0" smtClean="0"/>
              <a:t>- оригинал </a:t>
            </a:r>
            <a:r>
              <a:rPr lang="ru-RU" dirty="0"/>
              <a:t>свидетельства о рождении ребенка или документ, подтверждающий родство заявителя).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06649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</TotalTime>
  <Words>1056</Words>
  <Application>Microsoft Office PowerPoint</Application>
  <PresentationFormat>Экран (4:3)</PresentationFormat>
  <Paragraphs>58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Правила приема в 1 класс</vt:lpstr>
      <vt:lpstr>Порядок приема граждан  в общеобразовательные учреждения, утвержденный приказом Министерства образования и науки Российской Федерации от 15 февраля 2012 г. N2107  </vt:lpstr>
      <vt:lpstr>Сроки подачи заявлений в 1-е классы общеобразовательных организаций на 2018-2019 учебный год: </vt:lpstr>
      <vt:lpstr>Презентация PowerPoint</vt:lpstr>
      <vt:lpstr>Прием в первые классы общеобразовательных организаций включает три шага: </vt:lpstr>
      <vt:lpstr>Подача заявлений родителями может осуществляться следующими способами:  </vt:lpstr>
      <vt:lpstr>Для направления электронного заявления родителям (законным представителям) необходимо: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Является ли свидетельство о регистрации на закрепленной территории обязательным условием приема в школу?</vt:lpstr>
      <vt:lpstr>Может ли школа отказать в приеме в 1 класс ребенка, проживающего по адресу, закрепленному за школой? </vt:lpstr>
      <vt:lpstr>Вправе ли школа при записи в 1 класс требовать медицинскую справку о состоянии здоровья? </vt:lpstr>
      <vt:lpstr>Правомерно ли при приеме в 1 класс проводить тестирование или другие конкурсные испытания?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приема в 1 класс</dc:title>
  <dc:creator>Алевтинка</dc:creator>
  <cp:lastModifiedBy>Пользователь Windows</cp:lastModifiedBy>
  <cp:revision>4</cp:revision>
  <dcterms:created xsi:type="dcterms:W3CDTF">2017-12-18T18:01:30Z</dcterms:created>
  <dcterms:modified xsi:type="dcterms:W3CDTF">2017-12-18T18:41:27Z</dcterms:modified>
</cp:coreProperties>
</file>