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93BAB95-8DA7-460B-B00A-7037C8394FB0}" type="datetime1">
              <a:rPr lang="en-US" smtClean="0"/>
              <a:pPr/>
              <a:t>12/1/2024</a:t>
            </a:fld>
            <a:endParaRPr lang="en-US" dirty="0"/>
          </a:p>
        </p:txBody>
      </p:sp>
      <p:sp>
        <p:nvSpPr>
          <p:cNvPr id="5" name="Footer Placeholder 4"/>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383499818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3BAB95-8DA7-460B-B00A-7037C8394FB0}" type="datetime1">
              <a:rPr lang="en-US" smtClean="0"/>
              <a:pPr/>
              <a:t>12/1/2024</a:t>
            </a:fld>
            <a:endParaRPr lang="en-US" dirty="0"/>
          </a:p>
        </p:txBody>
      </p:sp>
      <p:sp>
        <p:nvSpPr>
          <p:cNvPr id="5" name="Footer Placeholder 4"/>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31853117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3BAB95-8DA7-460B-B00A-7037C8394FB0}" type="datetime1">
              <a:rPr lang="en-US" smtClean="0"/>
              <a:pPr/>
              <a:t>12/1/2024</a:t>
            </a:fld>
            <a:endParaRPr lang="en-US" dirty="0"/>
          </a:p>
        </p:txBody>
      </p:sp>
      <p:sp>
        <p:nvSpPr>
          <p:cNvPr id="5" name="Footer Placeholder 4"/>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1A71338-8BA2-4C79-A6C5-5A8E30081D0C}"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6382453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93BAB95-8DA7-460B-B00A-7037C8394FB0}" type="datetime1">
              <a:rPr lang="en-US" smtClean="0"/>
              <a:pPr/>
              <a:t>12/1/2024</a:t>
            </a:fld>
            <a:endParaRPr lang="en-US" dirty="0"/>
          </a:p>
        </p:txBody>
      </p:sp>
      <p:sp>
        <p:nvSpPr>
          <p:cNvPr id="6" name="Footer Placeholder 5"/>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309973398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93BAB95-8DA7-460B-B00A-7037C8394FB0}" type="datetime1">
              <a:rPr lang="en-US" smtClean="0"/>
              <a:pPr/>
              <a:t>12/1/2024</a:t>
            </a:fld>
            <a:endParaRPr lang="en-US" dirty="0"/>
          </a:p>
        </p:txBody>
      </p:sp>
      <p:sp>
        <p:nvSpPr>
          <p:cNvPr id="6" name="Footer Placeholder 5"/>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1A71338-8BA2-4C79-A6C5-5A8E30081D0C}"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312813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93BAB95-8DA7-460B-B00A-7037C8394FB0}" type="datetime1">
              <a:rPr lang="en-US" smtClean="0"/>
              <a:pPr/>
              <a:t>12/1/2024</a:t>
            </a:fld>
            <a:endParaRPr lang="en-US" dirty="0"/>
          </a:p>
        </p:txBody>
      </p:sp>
      <p:sp>
        <p:nvSpPr>
          <p:cNvPr id="6" name="Footer Placeholder 5"/>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296355760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3BAB95-8DA7-460B-B00A-7037C8394FB0}" type="datetime1">
              <a:rPr lang="en-US" smtClean="0"/>
              <a:pPr/>
              <a:t>12/1/2024</a:t>
            </a:fld>
            <a:endParaRPr lang="en-US" dirty="0"/>
          </a:p>
        </p:txBody>
      </p:sp>
      <p:sp>
        <p:nvSpPr>
          <p:cNvPr id="5" name="Footer Placeholder 4"/>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99301942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3BAB95-8DA7-460B-B00A-7037C8394FB0}" type="datetime1">
              <a:rPr lang="en-US" smtClean="0"/>
              <a:pPr/>
              <a:t>12/1/2024</a:t>
            </a:fld>
            <a:endParaRPr lang="en-US" dirty="0"/>
          </a:p>
        </p:txBody>
      </p:sp>
      <p:sp>
        <p:nvSpPr>
          <p:cNvPr id="5" name="Footer Placeholder 4"/>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386074728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3BAB95-8DA7-460B-B00A-7037C8394FB0}" type="datetime1">
              <a:rPr lang="en-US" smtClean="0"/>
              <a:pPr/>
              <a:t>12/1/2024</a:t>
            </a:fld>
            <a:endParaRPr lang="en-US" dirty="0"/>
          </a:p>
        </p:txBody>
      </p:sp>
      <p:sp>
        <p:nvSpPr>
          <p:cNvPr id="5" name="Footer Placeholder 4"/>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362822738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3BAB95-8DA7-460B-B00A-7037C8394FB0}" type="datetime1">
              <a:rPr lang="en-US" smtClean="0"/>
              <a:pPr/>
              <a:t>12/1/2024</a:t>
            </a:fld>
            <a:endParaRPr lang="en-US" dirty="0"/>
          </a:p>
        </p:txBody>
      </p:sp>
      <p:sp>
        <p:nvSpPr>
          <p:cNvPr id="5" name="Footer Placeholder 4"/>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357025068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93BAB95-8DA7-460B-B00A-7037C8394FB0}" type="datetime1">
              <a:rPr lang="en-US" smtClean="0"/>
              <a:pPr/>
              <a:t>12/1/2024</a:t>
            </a:fld>
            <a:endParaRPr lang="en-US" dirty="0"/>
          </a:p>
        </p:txBody>
      </p:sp>
      <p:sp>
        <p:nvSpPr>
          <p:cNvPr id="6" name="Footer Placeholder 5"/>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72869543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93BAB95-8DA7-460B-B00A-7037C8394FB0}" type="datetime1">
              <a:rPr lang="en-US" smtClean="0"/>
              <a:pPr/>
              <a:t>12/1/2024</a:t>
            </a:fld>
            <a:endParaRPr lang="en-US" dirty="0"/>
          </a:p>
        </p:txBody>
      </p:sp>
      <p:sp>
        <p:nvSpPr>
          <p:cNvPr id="8" name="Footer Placeholder 7"/>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44429479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93BAB95-8DA7-460B-B00A-7037C8394FB0}" type="datetime1">
              <a:rPr lang="en-US" smtClean="0"/>
              <a:pPr/>
              <a:t>12/1/2024</a:t>
            </a:fld>
            <a:endParaRPr lang="en-US" dirty="0"/>
          </a:p>
        </p:txBody>
      </p:sp>
      <p:sp>
        <p:nvSpPr>
          <p:cNvPr id="4" name="Footer Placeholder 3"/>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77402906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BAB95-8DA7-460B-B00A-7037C8394FB0}" type="datetime1">
              <a:rPr lang="en-US" smtClean="0"/>
              <a:pPr/>
              <a:t>12/1/2024</a:t>
            </a:fld>
            <a:endParaRPr lang="en-US" dirty="0"/>
          </a:p>
        </p:txBody>
      </p:sp>
      <p:sp>
        <p:nvSpPr>
          <p:cNvPr id="3" name="Footer Placeholder 2"/>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421944740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93BAB95-8DA7-460B-B00A-7037C8394FB0}" type="datetime1">
              <a:rPr lang="en-US" smtClean="0"/>
              <a:pPr/>
              <a:t>12/1/2024</a:t>
            </a:fld>
            <a:endParaRPr lang="en-US" dirty="0"/>
          </a:p>
        </p:txBody>
      </p:sp>
      <p:sp>
        <p:nvSpPr>
          <p:cNvPr id="6" name="Footer Placeholder 5"/>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390485892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93BAB95-8DA7-460B-B00A-7037C8394FB0}" type="datetime1">
              <a:rPr lang="en-US" smtClean="0"/>
              <a:pPr/>
              <a:t>12/1/2024</a:t>
            </a:fld>
            <a:endParaRPr lang="en-US" dirty="0"/>
          </a:p>
        </p:txBody>
      </p:sp>
      <p:sp>
        <p:nvSpPr>
          <p:cNvPr id="6" name="Footer Placeholder 5"/>
          <p:cNvSpPr>
            <a:spLocks noGrp="1"/>
          </p:cNvSpPr>
          <p:nvPr>
            <p:ph type="ftr" sz="quarter" idx="11"/>
          </p:nvPr>
        </p:nvSpPr>
        <p:spPr/>
        <p:txBody>
          <a:bodyPr/>
          <a:lstStyle/>
          <a:p>
            <a:r>
              <a:rPr lang="en-US" smtClean="0"/>
              <a:t>Sample Footer Text</a:t>
            </a:r>
            <a:endParaRPr lang="en-US" dirty="0">
              <a:solidFill>
                <a:srgbClr val="FFFFFF"/>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25357692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srcRect/>
          <a:tile tx="0" ty="0" sx="100000" sy="100000" flip="none" algn="tl"/>
        </a:blip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93BAB95-8DA7-460B-B00A-7037C8394FB0}" type="datetime1">
              <a:rPr lang="en-US" smtClean="0"/>
              <a:pPr/>
              <a:t>12/1/2024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Sample Footer Text</a:t>
            </a:r>
            <a:endParaRPr lang="en-US" dirty="0">
              <a:solidFill>
                <a:srgbClr val="FFFFFF"/>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1A71338-8BA2-4C79-A6C5-5A8E30081D0C}" type="slidenum">
              <a:rPr lang="en-US" smtClean="0"/>
              <a:pPr/>
              <a:t>‹#›</a:t>
            </a:fld>
            <a:endParaRPr lang="en-US" dirty="0"/>
          </a:p>
        </p:txBody>
      </p:sp>
    </p:spTree>
    <p:extLst>
      <p:ext uri="{BB962C8B-B14F-4D97-AF65-F5344CB8AC3E}">
        <p14:creationId xmlns:p14="http://schemas.microsoft.com/office/powerpoint/2010/main" val="169239514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3">
            <a:extLst>
              <a:ext uri="{FF2B5EF4-FFF2-40B4-BE49-F238E27FC236}">
                <a16:creationId xmlns:a16="http://schemas.microsoft.com/office/drawing/2014/main" id="{9C88B23E-267D-CBE1-F9FF-5C0AF0C83569}"/>
              </a:ext>
            </a:extLst>
          </p:cNvPr>
          <p:cNvPicPr>
            <a:picLocks noChangeAspect="1"/>
          </p:cNvPicPr>
          <p:nvPr/>
        </p:nvPicPr>
        <p:blipFill rotWithShape="1">
          <a:blip r:embed="rId2">
            <a:alphaModFix amt="30000"/>
          </a:blip>
          <a:srcRect t="1379" r="-1" b="342"/>
          <a:stretch/>
        </p:blipFill>
        <p:spPr>
          <a:xfrm>
            <a:off x="20" y="10"/>
            <a:ext cx="12188932" cy="6857990"/>
          </a:xfrm>
          <a:prstGeom prst="rect">
            <a:avLst/>
          </a:prstGeom>
        </p:spPr>
      </p:pic>
      <p:sp>
        <p:nvSpPr>
          <p:cNvPr id="2" name="Заголовок 1">
            <a:extLst>
              <a:ext uri="{FF2B5EF4-FFF2-40B4-BE49-F238E27FC236}">
                <a16:creationId xmlns:a16="http://schemas.microsoft.com/office/drawing/2014/main" id="{E347F5D6-5C5D-BD7E-B3FF-D51587F9D4C0}"/>
              </a:ext>
            </a:extLst>
          </p:cNvPr>
          <p:cNvSpPr>
            <a:spLocks noGrp="1"/>
          </p:cNvSpPr>
          <p:nvPr>
            <p:ph type="ctrTitle"/>
          </p:nvPr>
        </p:nvSpPr>
        <p:spPr>
          <a:xfrm>
            <a:off x="2186949" y="3522133"/>
            <a:ext cx="7974719" cy="2288382"/>
          </a:xfrm>
        </p:spPr>
        <p:txBody>
          <a:bodyPr anchor="t">
            <a:normAutofit/>
          </a:bodyPr>
          <a:lstStyle/>
          <a:p>
            <a:pPr algn="ctr"/>
            <a:r>
              <a:rPr lang="ru-RU" dirty="0">
                <a:solidFill>
                  <a:schemeClr val="tx1"/>
                </a:solidFill>
                <a:latin typeface="Times New Roman" panose="02020603050405020304" pitchFamily="18" charset="0"/>
                <a:cs typeface="Times New Roman" panose="02020603050405020304" pitchFamily="18" charset="0"/>
              </a:rPr>
              <a:t>Краткая презентация </a:t>
            </a:r>
            <a:r>
              <a:rPr lang="ru-RU" dirty="0" smtClean="0">
                <a:solidFill>
                  <a:schemeClr val="tx1"/>
                </a:solidFill>
                <a:latin typeface="Times New Roman" panose="02020603050405020304" pitchFamily="18" charset="0"/>
                <a:cs typeface="Times New Roman" panose="02020603050405020304" pitchFamily="18" charset="0"/>
              </a:rPr>
              <a:t>АОП</a:t>
            </a:r>
            <a:br>
              <a:rPr lang="ru-RU" dirty="0" smtClean="0">
                <a:solidFill>
                  <a:schemeClr val="tx1"/>
                </a:solidFill>
                <a:latin typeface="Times New Roman" panose="02020603050405020304" pitchFamily="18" charset="0"/>
                <a:cs typeface="Times New Roman" panose="02020603050405020304" pitchFamily="18" charset="0"/>
              </a:rPr>
            </a:br>
            <a:r>
              <a:rPr lang="ru-RU" dirty="0" smtClean="0">
                <a:solidFill>
                  <a:schemeClr val="tx1"/>
                </a:solidFill>
                <a:latin typeface="Times New Roman" panose="02020603050405020304" pitchFamily="18" charset="0"/>
                <a:cs typeface="Times New Roman" panose="02020603050405020304" pitchFamily="18" charset="0"/>
              </a:rPr>
              <a:t>с ТНР</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E3747372-056D-7138-B5BC-8A32BB3279E3}"/>
              </a:ext>
            </a:extLst>
          </p:cNvPr>
          <p:cNvSpPr>
            <a:spLocks noGrp="1"/>
          </p:cNvSpPr>
          <p:nvPr>
            <p:ph type="subTitle" idx="1"/>
          </p:nvPr>
        </p:nvSpPr>
        <p:spPr>
          <a:xfrm>
            <a:off x="2186949" y="725465"/>
            <a:ext cx="7974719" cy="2796668"/>
          </a:xfrm>
        </p:spPr>
        <p:txBody>
          <a:bodyPr anchor="b">
            <a:normAutofit/>
          </a:bodyPr>
          <a:lstStyle/>
          <a:p>
            <a:pPr algn="ctr"/>
            <a:r>
              <a:rPr lang="ru-RU" sz="2400" b="1" dirty="0">
                <a:solidFill>
                  <a:schemeClr val="tx1"/>
                </a:solidFill>
                <a:latin typeface="Times New Roman" panose="02020603050405020304" pitchFamily="18" charset="0"/>
                <a:cs typeface="Times New Roman" panose="02020603050405020304" pitchFamily="18" charset="0"/>
              </a:rPr>
              <a:t>Муниципальное бюджетное дошкольное образовательное учреждение </a:t>
            </a:r>
            <a:endParaRPr lang="ru-RU" sz="2400" b="1" dirty="0" smtClean="0">
              <a:solidFill>
                <a:schemeClr val="tx1"/>
              </a:solidFill>
              <a:latin typeface="Times New Roman" panose="02020603050405020304" pitchFamily="18" charset="0"/>
              <a:cs typeface="Times New Roman" panose="02020603050405020304" pitchFamily="18" charset="0"/>
            </a:endParaRPr>
          </a:p>
          <a:p>
            <a:pPr algn="ctr"/>
            <a:r>
              <a:rPr lang="ru-RU" sz="2400" b="1" dirty="0" smtClean="0">
                <a:solidFill>
                  <a:schemeClr val="tx1"/>
                </a:solidFill>
                <a:latin typeface="Times New Roman" panose="02020603050405020304" pitchFamily="18" charset="0"/>
                <a:cs typeface="Times New Roman" panose="02020603050405020304" pitchFamily="18" charset="0"/>
              </a:rPr>
              <a:t>«</a:t>
            </a:r>
            <a:r>
              <a:rPr lang="ru-RU" sz="2400" b="1" dirty="0">
                <a:solidFill>
                  <a:schemeClr val="tx1"/>
                </a:solidFill>
                <a:latin typeface="Times New Roman" panose="02020603050405020304" pitchFamily="18" charset="0"/>
                <a:cs typeface="Times New Roman" panose="02020603050405020304" pitchFamily="18" charset="0"/>
              </a:rPr>
              <a:t>Детский сад №</a:t>
            </a:r>
            <a:r>
              <a:rPr lang="ru-RU" sz="2400" b="1" dirty="0" smtClean="0">
                <a:solidFill>
                  <a:schemeClr val="tx1"/>
                </a:solidFill>
                <a:latin typeface="Times New Roman" panose="02020603050405020304" pitchFamily="18" charset="0"/>
                <a:cs typeface="Times New Roman" panose="02020603050405020304" pitchFamily="18" charset="0"/>
              </a:rPr>
              <a:t>51 </a:t>
            </a:r>
            <a:r>
              <a:rPr lang="ru-RU" sz="2400" b="1" dirty="0">
                <a:solidFill>
                  <a:schemeClr val="tx1"/>
                </a:solidFill>
                <a:latin typeface="Times New Roman" panose="02020603050405020304" pitchFamily="18" charset="0"/>
                <a:cs typeface="Times New Roman" panose="02020603050405020304" pitchFamily="18" charset="0"/>
              </a:rPr>
              <a:t>комбинированного вида»</a:t>
            </a:r>
          </a:p>
        </p:txBody>
      </p:sp>
    </p:spTree>
    <p:extLst>
      <p:ext uri="{BB962C8B-B14F-4D97-AF65-F5344CB8AC3E}">
        <p14:creationId xmlns:p14="http://schemas.microsoft.com/office/powerpoint/2010/main" val="1137946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C64A02-7DE5-B091-CF30-DC41EDA08ECC}"/>
              </a:ext>
            </a:extLst>
          </p:cNvPr>
          <p:cNvSpPr>
            <a:spLocks noGrp="1"/>
          </p:cNvSpPr>
          <p:nvPr>
            <p:ph type="title"/>
          </p:nvPr>
        </p:nvSpPr>
        <p:spPr>
          <a:xfrm>
            <a:off x="356874" y="40967"/>
            <a:ext cx="11707307" cy="1079910"/>
          </a:xfrm>
        </p:spPr>
        <p:txBody>
          <a:bodyPr>
            <a:normAutofit/>
          </a:bodyPr>
          <a:lstStyle/>
          <a:p>
            <a:pPr algn="ctr"/>
            <a:r>
              <a:rPr lang="ru-RU" sz="2800" dirty="0">
                <a:solidFill>
                  <a:schemeClr val="tx2"/>
                </a:solidFill>
                <a:latin typeface="Times New Roman" panose="02020603050405020304" pitchFamily="18" charset="0"/>
                <a:cs typeface="Times New Roman" panose="02020603050405020304" pitchFamily="18" charset="0"/>
              </a:rPr>
              <a:t>Планируемые результаты (целевые ориентиры) на этапе завершения освоения Программы</a:t>
            </a:r>
          </a:p>
        </p:txBody>
      </p:sp>
      <p:sp>
        <p:nvSpPr>
          <p:cNvPr id="3" name="Объект 2">
            <a:extLst>
              <a:ext uri="{FF2B5EF4-FFF2-40B4-BE49-F238E27FC236}">
                <a16:creationId xmlns:a16="http://schemas.microsoft.com/office/drawing/2014/main" id="{B098C055-C611-C501-A7D0-4EA72518E355}"/>
              </a:ext>
            </a:extLst>
          </p:cNvPr>
          <p:cNvSpPr>
            <a:spLocks noGrp="1"/>
          </p:cNvSpPr>
          <p:nvPr>
            <p:ph idx="1"/>
          </p:nvPr>
        </p:nvSpPr>
        <p:spPr>
          <a:xfrm>
            <a:off x="312683" y="2000543"/>
            <a:ext cx="11751498" cy="4681506"/>
          </a:xfrm>
        </p:spPr>
        <p:txBody>
          <a:bodyPr>
            <a:normAutofit/>
          </a:bodyPr>
          <a:lstStyle/>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1) обладает сформированной мотивацией к школьному обучению;</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2) усваивает значения новых слов на основе знаний о предметах и явлениях окружающего мира;</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3) употребляет слова, обозначающие личностные характеристики, многозначные;</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4) умеет подбирать слова с противоположным и сходным значением;</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5) правильно употребляет основные грамматические формы слова;</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6) составляет различные виды описательных рассказов (описание, повествование, с элементами рассуждения) с соблюдением цельности и связности высказывания, составляет творческие рассказы;</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7) владеет простыми формами фонематического анализа, способен осуществлять сложные формы фонематического анализа (с постепенным переводом речевых умений во внутренний план), осуществляет операции фонематического синтеза;</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8) осознает слоговое строение слова, осуществляет слоговой анализ и синтез слов (двухсложных с открытыми, закрытыми слогами, </a:t>
            </a:r>
            <a:r>
              <a:rPr lang="ru-RU" sz="1200" dirty="0" err="1">
                <a:solidFill>
                  <a:schemeClr val="tx1"/>
                </a:solidFill>
                <a:latin typeface="Times New Roman" panose="02020603050405020304" pitchFamily="18" charset="0"/>
                <a:cs typeface="Times New Roman" panose="02020603050405020304" pitchFamily="18" charset="0"/>
              </a:rPr>
              <a:t>трехсложных</a:t>
            </a:r>
            <a:r>
              <a:rPr lang="ru-RU" sz="1200" dirty="0">
                <a:solidFill>
                  <a:schemeClr val="tx1"/>
                </a:solidFill>
                <a:latin typeface="Times New Roman" panose="02020603050405020304" pitchFamily="18" charset="0"/>
                <a:cs typeface="Times New Roman" panose="02020603050405020304" pitchFamily="18" charset="0"/>
              </a:rPr>
              <a:t> с открытыми слогами, односложных);</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9) правильно произносит звуки (в соответствии с онтогенезом);</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10) владеет основными видами продуктивной деятельности, проявляет инициативу и самостоятельность в разных видах деятельности: в игре, общении, конструировании;</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11) выбирает род занятий, участников по совместной деятельности, избирательно и устойчиво взаимодействует с детьми;</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12) участвует в коллективном создании замысла в игре и на занятиях;</a:t>
            </a:r>
          </a:p>
          <a:p>
            <a:pPr marL="0" indent="0" algn="just">
              <a:lnSpc>
                <a:spcPct val="100000"/>
              </a:lnSpc>
              <a:buNone/>
            </a:pPr>
            <a:r>
              <a:rPr lang="ru-RU" sz="1200" dirty="0">
                <a:solidFill>
                  <a:schemeClr val="tx1"/>
                </a:solidFill>
                <a:latin typeface="Times New Roman" panose="02020603050405020304" pitchFamily="18" charset="0"/>
                <a:cs typeface="Times New Roman" panose="02020603050405020304" pitchFamily="18" charset="0"/>
              </a:rPr>
              <a:t>13) </a:t>
            </a:r>
            <a:r>
              <a:rPr lang="ru-RU" sz="1200" dirty="0" err="1">
                <a:solidFill>
                  <a:schemeClr val="tx1"/>
                </a:solidFill>
                <a:latin typeface="Times New Roman" panose="02020603050405020304" pitchFamily="18" charset="0"/>
                <a:cs typeface="Times New Roman" panose="02020603050405020304" pitchFamily="18" charset="0"/>
              </a:rPr>
              <a:t>передает</a:t>
            </a:r>
            <a:r>
              <a:rPr lang="ru-RU" sz="1200" dirty="0">
                <a:solidFill>
                  <a:schemeClr val="tx1"/>
                </a:solidFill>
                <a:latin typeface="Times New Roman" panose="02020603050405020304" pitchFamily="18" charset="0"/>
                <a:cs typeface="Times New Roman" panose="02020603050405020304" pitchFamily="18" charset="0"/>
              </a:rPr>
              <a:t> как можно более точное сообщение другому, проявляя внимание к собеседнику;</a:t>
            </a:r>
          </a:p>
        </p:txBody>
      </p:sp>
    </p:spTree>
    <p:extLst>
      <p:ext uri="{BB962C8B-B14F-4D97-AF65-F5344CB8AC3E}">
        <p14:creationId xmlns:p14="http://schemas.microsoft.com/office/powerpoint/2010/main" val="3655484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AF3030-5FC7-D9AA-7063-1A3668A17AA0}"/>
              </a:ext>
            </a:extLst>
          </p:cNvPr>
          <p:cNvSpPr>
            <a:spLocks noGrp="1"/>
          </p:cNvSpPr>
          <p:nvPr>
            <p:ph type="title"/>
          </p:nvPr>
        </p:nvSpPr>
        <p:spPr>
          <a:xfrm>
            <a:off x="389901" y="125305"/>
            <a:ext cx="11497299" cy="951327"/>
          </a:xfrm>
        </p:spPr>
        <p:txBody>
          <a:bodyPr>
            <a:normAutofit/>
          </a:bodyPr>
          <a:lstStyle/>
          <a:p>
            <a:pPr algn="ctr"/>
            <a:r>
              <a:rPr lang="ru-RU" sz="2400" dirty="0">
                <a:solidFill>
                  <a:schemeClr val="tx1"/>
                </a:solidFill>
                <a:latin typeface="Times New Roman" panose="02020603050405020304" pitchFamily="18" charset="0"/>
                <a:cs typeface="Times New Roman" panose="02020603050405020304" pitchFamily="18" charset="0"/>
              </a:rPr>
              <a:t>Планируемые результаты (целевые ориентиры) на этапе завершения освоения Программы</a:t>
            </a:r>
          </a:p>
        </p:txBody>
      </p:sp>
      <p:sp>
        <p:nvSpPr>
          <p:cNvPr id="3" name="Объект 2">
            <a:extLst>
              <a:ext uri="{FF2B5EF4-FFF2-40B4-BE49-F238E27FC236}">
                <a16:creationId xmlns:a16="http://schemas.microsoft.com/office/drawing/2014/main" id="{409D4B72-5112-5966-9117-E84A9C56517C}"/>
              </a:ext>
            </a:extLst>
          </p:cNvPr>
          <p:cNvSpPr>
            <a:spLocks noGrp="1"/>
          </p:cNvSpPr>
          <p:nvPr>
            <p:ph idx="1"/>
          </p:nvPr>
        </p:nvSpPr>
        <p:spPr>
          <a:xfrm>
            <a:off x="175916" y="1076632"/>
            <a:ext cx="11711284" cy="5197694"/>
          </a:xfrm>
        </p:spPr>
        <p:txBody>
          <a:bodyPr>
            <a:noAutofit/>
          </a:bodyPr>
          <a:lstStyle/>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14) регулирует </a:t>
            </a:r>
            <a:r>
              <a:rPr lang="ru-RU" sz="1400" dirty="0" err="1">
                <a:solidFill>
                  <a:schemeClr val="tx1"/>
                </a:solidFill>
                <a:latin typeface="Times New Roman" panose="02020603050405020304" pitchFamily="18" charset="0"/>
                <a:cs typeface="Times New Roman" panose="02020603050405020304" pitchFamily="18" charset="0"/>
              </a:rPr>
              <a:t>свое</a:t>
            </a:r>
            <a:r>
              <a:rPr lang="ru-RU" sz="1400" dirty="0">
                <a:solidFill>
                  <a:schemeClr val="tx1"/>
                </a:solidFill>
                <a:latin typeface="Times New Roman" panose="02020603050405020304" pitchFamily="18" charset="0"/>
                <a:cs typeface="Times New Roman" panose="02020603050405020304" pitchFamily="18" charset="0"/>
              </a:rPr>
              <a:t> поведение в соответствии с усвоенными нормами и правилами, проявляет кооперативные умения в процессе игры, соблюдая отношения </a:t>
            </a:r>
            <a:r>
              <a:rPr lang="ru-RU" sz="1400" dirty="0" err="1">
                <a:solidFill>
                  <a:schemeClr val="tx1"/>
                </a:solidFill>
                <a:latin typeface="Times New Roman" panose="02020603050405020304" pitchFamily="18" charset="0"/>
                <a:cs typeface="Times New Roman" panose="02020603050405020304" pitchFamily="18" charset="0"/>
              </a:rPr>
              <a:t>партнерства</a:t>
            </a:r>
            <a:r>
              <a:rPr lang="ru-RU" sz="1400" dirty="0">
                <a:solidFill>
                  <a:schemeClr val="tx1"/>
                </a:solidFill>
                <a:latin typeface="Times New Roman" panose="02020603050405020304" pitchFamily="18" charset="0"/>
                <a:cs typeface="Times New Roman" panose="02020603050405020304" pitchFamily="18" charset="0"/>
              </a:rPr>
              <a:t>, взаимопомощи, взаимной поддержки;</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15) отстаивает усвоенные нормы и правила перед ровесниками и педагогическим работником, стремится к самостоятельности, проявляет относительную независимость от педагогического работника;</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16) использует в играх знания, полученные в ходе экскурсий, наблюдений, знакомства с художественной литературой, картинным материалом, народным творчеством, историческими сведениями, мультфильмами;</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17) использует в процессе продуктивной деятельности все виды словесной регуляции: словесного </a:t>
            </a:r>
            <a:r>
              <a:rPr lang="ru-RU" sz="1400" dirty="0" err="1">
                <a:solidFill>
                  <a:schemeClr val="tx1"/>
                </a:solidFill>
                <a:latin typeface="Times New Roman" panose="02020603050405020304" pitchFamily="18" charset="0"/>
                <a:cs typeface="Times New Roman" panose="02020603050405020304" pitchFamily="18" charset="0"/>
              </a:rPr>
              <a:t>отчета</a:t>
            </a:r>
            <a:r>
              <a:rPr lang="ru-RU" sz="1400" dirty="0">
                <a:solidFill>
                  <a:schemeClr val="tx1"/>
                </a:solidFill>
                <a:latin typeface="Times New Roman" panose="02020603050405020304" pitchFamily="18" charset="0"/>
                <a:cs typeface="Times New Roman" panose="02020603050405020304" pitchFamily="18" charset="0"/>
              </a:rPr>
              <a:t>, словесного сопровождения и словесного планирования деятельности;</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18) устанавливает причинно-следственные связи между условиями жизни, внешними и функциональными свойствами в животном и растительном мире на основе наблюдений и практического экспериментирования;</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19) определяет пространственное расположение предметов относительно себя, геометрические фигуры;</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20) владеет элементарными математическими представлениями: количество в пределах десяти, знает цифры 0, 1-9, соотносит их с количеством предметов, решает простые арифметические задачи устно, используя при необходимости в качестве </a:t>
            </a:r>
            <a:r>
              <a:rPr lang="ru-RU" sz="1400" dirty="0" err="1">
                <a:solidFill>
                  <a:schemeClr val="tx1"/>
                </a:solidFill>
                <a:latin typeface="Times New Roman" panose="02020603050405020304" pitchFamily="18" charset="0"/>
                <a:cs typeface="Times New Roman" panose="02020603050405020304" pitchFamily="18" charset="0"/>
              </a:rPr>
              <a:t>счетного</a:t>
            </a:r>
            <a:r>
              <a:rPr lang="ru-RU" sz="1400" dirty="0">
                <a:solidFill>
                  <a:schemeClr val="tx1"/>
                </a:solidFill>
                <a:latin typeface="Times New Roman" panose="02020603050405020304" pitchFamily="18" charset="0"/>
                <a:cs typeface="Times New Roman" panose="02020603050405020304" pitchFamily="18" charset="0"/>
              </a:rPr>
              <a:t> материала символические изображения;</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21) определяет времена года, части суток;</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22) самостоятельно получает новую информацию (</a:t>
            </a:r>
            <a:r>
              <a:rPr lang="ru-RU" sz="1400" dirty="0" err="1">
                <a:solidFill>
                  <a:schemeClr val="tx1"/>
                </a:solidFill>
                <a:latin typeface="Times New Roman" panose="02020603050405020304" pitchFamily="18" charset="0"/>
                <a:cs typeface="Times New Roman" panose="02020603050405020304" pitchFamily="18" charset="0"/>
              </a:rPr>
              <a:t>задает</a:t>
            </a:r>
            <a:r>
              <a:rPr lang="ru-RU" sz="1400" dirty="0">
                <a:solidFill>
                  <a:schemeClr val="tx1"/>
                </a:solidFill>
                <a:latin typeface="Times New Roman" panose="02020603050405020304" pitchFamily="18" charset="0"/>
                <a:cs typeface="Times New Roman" panose="02020603050405020304" pitchFamily="18" charset="0"/>
              </a:rPr>
              <a:t> вопросы, экспериментирует);</a:t>
            </a:r>
          </a:p>
          <a:p>
            <a:pPr algn="just">
              <a:lnSpc>
                <a:spcPct val="100000"/>
              </a:lnSpc>
            </a:pPr>
            <a:r>
              <a:rPr lang="ru-RU" sz="1400" dirty="0">
                <a:solidFill>
                  <a:schemeClr val="tx1"/>
                </a:solidFill>
                <a:latin typeface="Times New Roman" panose="02020603050405020304" pitchFamily="18" charset="0"/>
                <a:cs typeface="Times New Roman" panose="02020603050405020304" pitchFamily="18" charset="0"/>
              </a:rPr>
              <a:t>23) пересказывает литературные произведения, составляет рассказ по иллюстративному материалу (картинкам, картинам, фотографиям), содержание которых отражает эмоциональный, игровой, трудовой, познавательный опыт воспитанников;</a:t>
            </a:r>
          </a:p>
        </p:txBody>
      </p:sp>
    </p:spTree>
    <p:extLst>
      <p:ext uri="{BB962C8B-B14F-4D97-AF65-F5344CB8AC3E}">
        <p14:creationId xmlns:p14="http://schemas.microsoft.com/office/powerpoint/2010/main" val="2291050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FA95E7-7ED3-10E7-E354-DAC19C1D32D3}"/>
              </a:ext>
            </a:extLst>
          </p:cNvPr>
          <p:cNvSpPr>
            <a:spLocks noGrp="1"/>
          </p:cNvSpPr>
          <p:nvPr>
            <p:ph type="title"/>
          </p:nvPr>
        </p:nvSpPr>
        <p:spPr>
          <a:xfrm>
            <a:off x="457200" y="171717"/>
            <a:ext cx="11734800" cy="1037651"/>
          </a:xfrm>
        </p:spPr>
        <p:txBody>
          <a:bodyPr>
            <a:normAutofit/>
          </a:bodyPr>
          <a:lstStyle/>
          <a:p>
            <a:pPr algn="ctr"/>
            <a:r>
              <a:rPr lang="ru-RU" sz="2800" dirty="0">
                <a:solidFill>
                  <a:schemeClr val="tx2"/>
                </a:solidFill>
              </a:rPr>
              <a:t>Планируемые результаты (целевые ориентиры) на этапе завершения освоения Программы</a:t>
            </a:r>
          </a:p>
        </p:txBody>
      </p:sp>
      <p:sp>
        <p:nvSpPr>
          <p:cNvPr id="3" name="Объект 2">
            <a:extLst>
              <a:ext uri="{FF2B5EF4-FFF2-40B4-BE49-F238E27FC236}">
                <a16:creationId xmlns:a16="http://schemas.microsoft.com/office/drawing/2014/main" id="{B95D81D5-BC24-9790-F2B8-C79E78982765}"/>
              </a:ext>
            </a:extLst>
          </p:cNvPr>
          <p:cNvSpPr>
            <a:spLocks noGrp="1"/>
          </p:cNvSpPr>
          <p:nvPr>
            <p:ph idx="1"/>
          </p:nvPr>
        </p:nvSpPr>
        <p:spPr>
          <a:xfrm>
            <a:off x="312684" y="1209368"/>
            <a:ext cx="11722000" cy="5329273"/>
          </a:xfrm>
        </p:spPr>
        <p:txBody>
          <a:bodyPr>
            <a:normAutofit/>
          </a:bodyPr>
          <a:lstStyle/>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24) составляет рассказы по сюжетным картинкам и по серии сюжетных картинок, используя графические схемы, наглядные опоры;</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25) составляет с помощью педагогического работника небольшие сообщения, рассказы из личного опыта;</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26) владеет предпосылками овладения грамотой;</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27) стремится к использованию различных средств и материалов в процессе изобразительной деятельности;</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28) имеет элементарные представления о видах искусства, понимает доступные произведения искусства (картины, иллюстрации к сказкам и рассказам, народная игрушка), воспринимает музыку, художественную литературу, фольклор;</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29) проявляет интерес к произведениям народной, классической и современной музыки, к музыкальным инструментам;</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30) сопереживает персонажам художественных произведений;</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31) выполняет основные виды движений и упражнения по словесной инструкции педагогических работников: согласованные движения, а также </a:t>
            </a:r>
            <a:r>
              <a:rPr lang="ru-RU" sz="1400" dirty="0" err="1">
                <a:solidFill>
                  <a:schemeClr val="tx1"/>
                </a:solidFill>
                <a:latin typeface="Times New Roman" panose="02020603050405020304" pitchFamily="18" charset="0"/>
                <a:cs typeface="Times New Roman" panose="02020603050405020304" pitchFamily="18" charset="0"/>
              </a:rPr>
              <a:t>разноименные</a:t>
            </a:r>
            <a:r>
              <a:rPr lang="ru-RU" sz="1400" dirty="0">
                <a:solidFill>
                  <a:schemeClr val="tx1"/>
                </a:solidFill>
                <a:latin typeface="Times New Roman" panose="02020603050405020304" pitchFamily="18" charset="0"/>
                <a:cs typeface="Times New Roman" panose="02020603050405020304" pitchFamily="18" charset="0"/>
              </a:rPr>
              <a:t> и разнонаправленные движения;</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32) осуществляет элементарное двигательное и словесное планирование действий в ходе спортивных упражнений;</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33) знает и подчиняется правилам подвижных игр, эстафет, игр с элементами спорта;</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34) владеет элементарными нормами и правилами здорового образа жизни (в питании, двигательном режиме, закаливании, при формировании полезных привычек).</a:t>
            </a:r>
          </a:p>
        </p:txBody>
      </p:sp>
    </p:spTree>
    <p:extLst>
      <p:ext uri="{BB962C8B-B14F-4D97-AF65-F5344CB8AC3E}">
        <p14:creationId xmlns:p14="http://schemas.microsoft.com/office/powerpoint/2010/main" val="3191129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757BC3-0A27-6791-634D-F9E2306919D0}"/>
              </a:ext>
            </a:extLst>
          </p:cNvPr>
          <p:cNvSpPr>
            <a:spLocks noGrp="1"/>
          </p:cNvSpPr>
          <p:nvPr>
            <p:ph type="title"/>
          </p:nvPr>
        </p:nvSpPr>
        <p:spPr>
          <a:xfrm>
            <a:off x="314802" y="-65185"/>
            <a:ext cx="11877198" cy="1215560"/>
          </a:xfrm>
        </p:spPr>
        <p:txBody>
          <a:bodyPr>
            <a:normAutofit/>
          </a:bodyPr>
          <a:lstStyle/>
          <a:p>
            <a:pPr algn="ctr"/>
            <a:r>
              <a:rPr lang="ru-RU" sz="2800" dirty="0">
                <a:solidFill>
                  <a:schemeClr val="tx1"/>
                </a:solidFill>
              </a:rPr>
              <a:t>Особенности взаимодействия педагогического коллектива с семьями дошкольников с ТНР:</a:t>
            </a:r>
          </a:p>
        </p:txBody>
      </p:sp>
      <p:sp>
        <p:nvSpPr>
          <p:cNvPr id="3" name="Объект 2">
            <a:extLst>
              <a:ext uri="{FF2B5EF4-FFF2-40B4-BE49-F238E27FC236}">
                <a16:creationId xmlns:a16="http://schemas.microsoft.com/office/drawing/2014/main" id="{136C9D99-C9BE-F49E-9B16-D1EEE621D801}"/>
              </a:ext>
            </a:extLst>
          </p:cNvPr>
          <p:cNvSpPr>
            <a:spLocks noGrp="1"/>
          </p:cNvSpPr>
          <p:nvPr>
            <p:ph idx="1"/>
          </p:nvPr>
        </p:nvSpPr>
        <p:spPr>
          <a:xfrm>
            <a:off x="457199" y="840659"/>
            <a:ext cx="11488995" cy="5404298"/>
          </a:xfrm>
        </p:spPr>
        <p:txBody>
          <a:bodyPr>
            <a:normAutofit/>
          </a:bodyPr>
          <a:lstStyle/>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1. Формирование базового доверия к миру, к людям, к себе - ключевая задача периода развития </a:t>
            </a:r>
            <a:r>
              <a:rPr lang="ru-RU" dirty="0" err="1">
                <a:solidFill>
                  <a:schemeClr val="tx1"/>
                </a:solidFill>
                <a:latin typeface="Times New Roman" panose="02020603050405020304" pitchFamily="18" charset="0"/>
                <a:cs typeface="Times New Roman" panose="02020603050405020304" pitchFamily="18" charset="0"/>
              </a:rPr>
              <a:t>ребенка</a:t>
            </a:r>
            <a:r>
              <a:rPr lang="ru-RU" dirty="0">
                <a:solidFill>
                  <a:schemeClr val="tx1"/>
                </a:solidFill>
                <a:latin typeface="Times New Roman" panose="02020603050405020304" pitchFamily="18" charset="0"/>
                <a:cs typeface="Times New Roman" panose="02020603050405020304" pitchFamily="18" charset="0"/>
              </a:rPr>
              <a:t> в период дошкольного возраста.</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2. С возрастом число близких людей увеличивается. В этих отношениях </a:t>
            </a:r>
            <a:r>
              <a:rPr lang="ru-RU" dirty="0" err="1">
                <a:solidFill>
                  <a:schemeClr val="tx1"/>
                </a:solidFill>
                <a:latin typeface="Times New Roman" panose="02020603050405020304" pitchFamily="18" charset="0"/>
                <a:cs typeface="Times New Roman" panose="02020603050405020304" pitchFamily="18" charset="0"/>
              </a:rPr>
              <a:t>ребенок</a:t>
            </a:r>
            <a:r>
              <a:rPr lang="ru-RU" dirty="0">
                <a:solidFill>
                  <a:schemeClr val="tx1"/>
                </a:solidFill>
                <a:latin typeface="Times New Roman" panose="02020603050405020304" pitchFamily="18" charset="0"/>
                <a:cs typeface="Times New Roman" panose="02020603050405020304" pitchFamily="18" charset="0"/>
              </a:rPr>
              <a:t> находит безопасность и признание, они вдохновляют его исследовать мир и быть открытым для нового. Значение установления и поддержки позитивных </a:t>
            </a:r>
            <a:r>
              <a:rPr lang="ru-RU" dirty="0" err="1">
                <a:solidFill>
                  <a:schemeClr val="tx1"/>
                </a:solidFill>
                <a:latin typeface="Times New Roman" panose="02020603050405020304" pitchFamily="18" charset="0"/>
                <a:cs typeface="Times New Roman" panose="02020603050405020304" pitchFamily="18" charset="0"/>
              </a:rPr>
              <a:t>надежных</a:t>
            </a:r>
            <a:r>
              <a:rPr lang="ru-RU" dirty="0">
                <a:solidFill>
                  <a:schemeClr val="tx1"/>
                </a:solidFill>
                <a:latin typeface="Times New Roman" panose="02020603050405020304" pitchFamily="18" charset="0"/>
                <a:cs typeface="Times New Roman" panose="02020603050405020304" pitchFamily="18" charset="0"/>
              </a:rPr>
              <a:t> отношений в контексте реализации Программы сохраняет </a:t>
            </a:r>
            <a:r>
              <a:rPr lang="ru-RU" dirty="0" err="1">
                <a:solidFill>
                  <a:schemeClr val="tx1"/>
                </a:solidFill>
                <a:latin typeface="Times New Roman" panose="02020603050405020304" pitchFamily="18" charset="0"/>
                <a:cs typeface="Times New Roman" panose="02020603050405020304" pitchFamily="18" charset="0"/>
              </a:rPr>
              <a:t>свое</a:t>
            </a:r>
            <a:r>
              <a:rPr lang="ru-RU" dirty="0">
                <a:solidFill>
                  <a:schemeClr val="tx1"/>
                </a:solidFill>
                <a:latin typeface="Times New Roman" panose="02020603050405020304" pitchFamily="18" charset="0"/>
                <a:cs typeface="Times New Roman" panose="02020603050405020304" pitchFamily="18" charset="0"/>
              </a:rPr>
              <a:t> значение на всех возрастных ступенях.</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3. Процесс становления полноценной личности </a:t>
            </a:r>
            <a:r>
              <a:rPr lang="ru-RU" dirty="0" err="1">
                <a:solidFill>
                  <a:schemeClr val="tx1"/>
                </a:solidFill>
                <a:latin typeface="Times New Roman" panose="02020603050405020304" pitchFamily="18" charset="0"/>
                <a:cs typeface="Times New Roman" panose="02020603050405020304" pitchFamily="18" charset="0"/>
              </a:rPr>
              <a:t>ребенка</a:t>
            </a:r>
            <a:r>
              <a:rPr lang="ru-RU" dirty="0">
                <a:solidFill>
                  <a:schemeClr val="tx1"/>
                </a:solidFill>
                <a:latin typeface="Times New Roman" panose="02020603050405020304" pitchFamily="18" charset="0"/>
                <a:cs typeface="Times New Roman" panose="02020603050405020304" pitchFamily="18" charset="0"/>
              </a:rPr>
              <a:t> происходит под влиянием различных факторов, первым и важнейшим из которых является семья. Именно родители (законные представители), семья в целом, вырабатывают у воспитанников комплекс базовых социальных ценностей, ориентации, потребностей, интересов и привычек.</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4. Взаимодействие педагогических работников ДОУ с родителям (законным представителям) направлено на повышение педагогической культуры родителей (законных представителей). Задача педагогических работников - активизировать роль родителей (законных представителей) в воспитании и обучении </a:t>
            </a:r>
            <a:r>
              <a:rPr lang="ru-RU" dirty="0" err="1">
                <a:solidFill>
                  <a:schemeClr val="tx1"/>
                </a:solidFill>
                <a:latin typeface="Times New Roman" panose="02020603050405020304" pitchFamily="18" charset="0"/>
                <a:cs typeface="Times New Roman" panose="02020603050405020304" pitchFamily="18" charset="0"/>
              </a:rPr>
              <a:t>ребенка</a:t>
            </a:r>
            <a:r>
              <a:rPr lang="ru-RU" dirty="0">
                <a:solidFill>
                  <a:schemeClr val="tx1"/>
                </a:solidFill>
                <a:latin typeface="Times New Roman" panose="02020603050405020304" pitchFamily="18" charset="0"/>
                <a:cs typeface="Times New Roman" panose="02020603050405020304" pitchFamily="18" charset="0"/>
              </a:rPr>
              <a:t>, выработать единое и адекватное понимание проблем </a:t>
            </a:r>
            <a:r>
              <a:rPr lang="ru-RU" dirty="0" err="1">
                <a:solidFill>
                  <a:schemeClr val="tx1"/>
                </a:solidFill>
                <a:latin typeface="Times New Roman" panose="02020603050405020304" pitchFamily="18" charset="0"/>
                <a:cs typeface="Times New Roman" panose="02020603050405020304" pitchFamily="18" charset="0"/>
              </a:rPr>
              <a:t>ребенка</a:t>
            </a:r>
            <a:r>
              <a:rPr lang="ru-RU" dirty="0">
                <a:solidFill>
                  <a:schemeClr val="tx1"/>
                </a:solidFill>
                <a:latin typeface="Times New Roman" panose="02020603050405020304" pitchFamily="18" charset="0"/>
                <a:cs typeface="Times New Roman" panose="02020603050405020304" pitchFamily="18" charset="0"/>
              </a:rPr>
              <a:t>.</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5. Укрепление и развитие взаимодействия ДОУ и семьи обеспечивают благоприятные условия жизни и воспитания ребёнка, формирование основ полноценной, гармоничной личности. Главной ценностью педагогической культуры является </a:t>
            </a:r>
            <a:r>
              <a:rPr lang="ru-RU" dirty="0" err="1">
                <a:solidFill>
                  <a:schemeClr val="tx1"/>
                </a:solidFill>
                <a:latin typeface="Times New Roman" panose="02020603050405020304" pitchFamily="18" charset="0"/>
                <a:cs typeface="Times New Roman" panose="02020603050405020304" pitchFamily="18" charset="0"/>
              </a:rPr>
              <a:t>ребенок</a:t>
            </a:r>
            <a:r>
              <a:rPr lang="ru-RU" dirty="0">
                <a:solidFill>
                  <a:schemeClr val="tx1"/>
                </a:solidFill>
                <a:latin typeface="Times New Roman" panose="02020603050405020304" pitchFamily="18" charset="0"/>
                <a:cs typeface="Times New Roman" panose="02020603050405020304" pitchFamily="18" charset="0"/>
              </a:rPr>
              <a:t> – его развитие, образование, воспитание, социальная защита и поддержка его достоинства и прав человека.</a:t>
            </a:r>
          </a:p>
          <a:p>
            <a:pPr marL="0" indent="0">
              <a:lnSpc>
                <a:spcPct val="100000"/>
              </a:lnSpc>
              <a:buNone/>
            </a:pPr>
            <a:endParaRPr lang="ru-RU" sz="105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3947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113BA8-FFA4-40ED-859D-4A652F572DC1}"/>
              </a:ext>
            </a:extLst>
          </p:cNvPr>
          <p:cNvSpPr>
            <a:spLocks noGrp="1"/>
          </p:cNvSpPr>
          <p:nvPr>
            <p:ph type="title"/>
          </p:nvPr>
        </p:nvSpPr>
        <p:spPr>
          <a:xfrm>
            <a:off x="457200" y="-181949"/>
            <a:ext cx="11734800" cy="1125846"/>
          </a:xfrm>
        </p:spPr>
        <p:txBody>
          <a:bodyPr>
            <a:normAutofit/>
          </a:bodyPr>
          <a:lstStyle/>
          <a:p>
            <a:pPr algn="ctr"/>
            <a:r>
              <a:rPr lang="ru-RU" sz="2800" dirty="0">
                <a:solidFill>
                  <a:schemeClr val="tx1"/>
                </a:solidFill>
                <a:latin typeface="Times New Roman" panose="02020603050405020304" pitchFamily="18" charset="0"/>
                <a:cs typeface="Times New Roman" panose="02020603050405020304" pitchFamily="18" charset="0"/>
              </a:rPr>
              <a:t>Особенности взаимодействия педагогического коллектива с семьями дошкольников с ТНР:</a:t>
            </a:r>
          </a:p>
        </p:txBody>
      </p:sp>
      <p:sp>
        <p:nvSpPr>
          <p:cNvPr id="3" name="Объект 2">
            <a:extLst>
              <a:ext uri="{FF2B5EF4-FFF2-40B4-BE49-F238E27FC236}">
                <a16:creationId xmlns:a16="http://schemas.microsoft.com/office/drawing/2014/main" id="{3E47ECBF-788E-FEC3-3227-52DA6B960538}"/>
              </a:ext>
            </a:extLst>
          </p:cNvPr>
          <p:cNvSpPr>
            <a:spLocks noGrp="1"/>
          </p:cNvSpPr>
          <p:nvPr>
            <p:ph idx="1"/>
          </p:nvPr>
        </p:nvSpPr>
        <p:spPr>
          <a:xfrm>
            <a:off x="457200" y="766917"/>
            <a:ext cx="11518490" cy="5581108"/>
          </a:xfrm>
        </p:spPr>
        <p:txBody>
          <a:bodyPr>
            <a:normAutofit/>
          </a:bodyPr>
          <a:lstStyle/>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6. Основной целью работы с родителями (законными представителями) является обеспечение взаимодействия с </a:t>
            </a:r>
            <a:r>
              <a:rPr lang="ru-RU" sz="2000" dirty="0" err="1">
                <a:solidFill>
                  <a:schemeClr val="tx1"/>
                </a:solidFill>
                <a:latin typeface="Times New Roman" panose="02020603050405020304" pitchFamily="18" charset="0"/>
                <a:cs typeface="Times New Roman" panose="02020603050405020304" pitchFamily="18" charset="0"/>
              </a:rPr>
              <a:t>семьей</a:t>
            </a:r>
            <a:r>
              <a:rPr lang="ru-RU" sz="2000" dirty="0">
                <a:solidFill>
                  <a:schemeClr val="tx1"/>
                </a:solidFill>
                <a:latin typeface="Times New Roman" panose="02020603050405020304" pitchFamily="18" charset="0"/>
                <a:cs typeface="Times New Roman" panose="02020603050405020304" pitchFamily="18" charset="0"/>
              </a:rPr>
              <a:t>, вовлечение родителей (законных представителей) в образовательный процесс для формирования у них компетентной педагогической позиции по отношению к собственному </a:t>
            </a:r>
            <a:r>
              <a:rPr lang="ru-RU" sz="2000" dirty="0" err="1">
                <a:solidFill>
                  <a:schemeClr val="tx1"/>
                </a:solidFill>
                <a:latin typeface="Times New Roman" panose="02020603050405020304" pitchFamily="18" charset="0"/>
                <a:cs typeface="Times New Roman" panose="02020603050405020304" pitchFamily="18" charset="0"/>
              </a:rPr>
              <a:t>ребенку</a:t>
            </a:r>
            <a:r>
              <a:rPr lang="ru-RU" sz="2000" dirty="0">
                <a:solidFill>
                  <a:schemeClr val="tx1"/>
                </a:solidFill>
                <a:latin typeface="Times New Roman" panose="02020603050405020304" pitchFamily="18" charset="0"/>
                <a:cs typeface="Times New Roman" panose="02020603050405020304" pitchFamily="18" charset="0"/>
              </a:rPr>
              <a:t>.</a:t>
            </a:r>
          </a:p>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7. Реализация цели обеспечивается решением следующих задач:</a:t>
            </a:r>
          </a:p>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 выработка у педагогических работников уважительного отношения к традициям семейного воспитания воспитанников и признания приоритетности родительского права в вопросах воспитания </a:t>
            </a:r>
            <a:r>
              <a:rPr lang="ru-RU" sz="2000" dirty="0" err="1">
                <a:solidFill>
                  <a:schemeClr val="tx1"/>
                </a:solidFill>
                <a:latin typeface="Times New Roman" panose="02020603050405020304" pitchFamily="18" charset="0"/>
                <a:cs typeface="Times New Roman" panose="02020603050405020304" pitchFamily="18" charset="0"/>
              </a:rPr>
              <a:t>ребенка</a:t>
            </a:r>
            <a:r>
              <a:rPr lang="ru-RU" sz="2000" dirty="0">
                <a:solidFill>
                  <a:schemeClr val="tx1"/>
                </a:solidFill>
                <a:latin typeface="Times New Roman" panose="02020603050405020304" pitchFamily="18" charset="0"/>
                <a:cs typeface="Times New Roman" panose="02020603050405020304" pitchFamily="18" charset="0"/>
              </a:rPr>
              <a:t>;</a:t>
            </a:r>
          </a:p>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 вовлечение родителей (законных представителей) в воспитательно-образовательный процесс;</a:t>
            </a:r>
          </a:p>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 внедрение эффективных технологий сотрудничества с родителям (законным представителям), активизация их участия в жизни детского сада.</a:t>
            </a:r>
          </a:p>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 создание активной информационно-развивающей среды, обеспечивающей единые подходы к развитию личности в семье и детском коллективе;</a:t>
            </a:r>
          </a:p>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 повышение родительской компетентности в вопросах воспитания и обучения воспитанников.</a:t>
            </a:r>
          </a:p>
        </p:txBody>
      </p:sp>
    </p:spTree>
    <p:extLst>
      <p:ext uri="{BB962C8B-B14F-4D97-AF65-F5344CB8AC3E}">
        <p14:creationId xmlns:p14="http://schemas.microsoft.com/office/powerpoint/2010/main" val="527724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9B761F-05EB-E562-1100-1267CEC052F3}"/>
              </a:ext>
            </a:extLst>
          </p:cNvPr>
          <p:cNvSpPr>
            <a:spLocks noGrp="1"/>
          </p:cNvSpPr>
          <p:nvPr>
            <p:ph type="title"/>
          </p:nvPr>
        </p:nvSpPr>
        <p:spPr>
          <a:xfrm>
            <a:off x="457201" y="93841"/>
            <a:ext cx="10754527" cy="894302"/>
          </a:xfrm>
        </p:spPr>
        <p:txBody>
          <a:bodyPr anchor="b">
            <a:normAutofit/>
          </a:bodyPr>
          <a:lstStyle/>
          <a:p>
            <a:pPr algn="ctr"/>
            <a:r>
              <a:rPr lang="ru-RU" sz="2400" dirty="0">
                <a:solidFill>
                  <a:schemeClr val="tx1"/>
                </a:solidFill>
                <a:latin typeface="Times New Roman" panose="02020603050405020304" pitchFamily="18" charset="0"/>
                <a:cs typeface="Times New Roman" panose="02020603050405020304" pitchFamily="18" charset="0"/>
              </a:rPr>
              <a:t>Особенности взаимодействия педагогического коллектива с семьями дошкольников с ТНР:</a:t>
            </a:r>
          </a:p>
        </p:txBody>
      </p:sp>
      <p:sp>
        <p:nvSpPr>
          <p:cNvPr id="3" name="Объект 2">
            <a:extLst>
              <a:ext uri="{FF2B5EF4-FFF2-40B4-BE49-F238E27FC236}">
                <a16:creationId xmlns:a16="http://schemas.microsoft.com/office/drawing/2014/main" id="{2BA048A8-F33A-C082-B5E8-D5B1EE9A95CE}"/>
              </a:ext>
            </a:extLst>
          </p:cNvPr>
          <p:cNvSpPr>
            <a:spLocks noGrp="1"/>
          </p:cNvSpPr>
          <p:nvPr>
            <p:ph idx="1"/>
          </p:nvPr>
        </p:nvSpPr>
        <p:spPr>
          <a:xfrm>
            <a:off x="457200" y="988143"/>
            <a:ext cx="11429997" cy="5681482"/>
          </a:xfrm>
        </p:spPr>
        <p:txBody>
          <a:bodyPr anchor="t">
            <a:noAutofit/>
          </a:bodyPr>
          <a:lstStyle/>
          <a:p>
            <a:pPr indent="0" algn="just">
              <a:lnSpc>
                <a:spcPct val="100000"/>
              </a:lnSpc>
              <a:buNone/>
            </a:pP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8.</a:t>
            </a:r>
            <a:r>
              <a:rPr lang="en-US"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Работа, обеспечивающая взаимодействие семьи и дошкольной организации, включает следующие направления:</a:t>
            </a:r>
            <a:endPar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00000"/>
              </a:lnSpc>
              <a:buNone/>
            </a:pP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аналитическое - изучение семьи, выяснение образовательных потребностей ребёнка с ТНР и предпочтений родителей (законных представителей) для согласования воспитательных воздействий на </a:t>
            </a:r>
            <a:r>
              <a:rPr lang="ru-RU"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ребенка</a:t>
            </a: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indent="0" algn="just">
              <a:lnSpc>
                <a:spcPct val="100000"/>
              </a:lnSpc>
              <a:buNone/>
            </a:pP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коммуникативно-деятельностное - направлено на повышение педагогической культуры родителей (законных представителей); вовлечение родителей (законных представителей) в воспитательно-образовательный процесс; создание активной развивающей среды, обеспечивающей единые подходы к развитию личности в семье и детском коллективе.</a:t>
            </a:r>
          </a:p>
          <a:p>
            <a:pPr indent="0" algn="just">
              <a:lnSpc>
                <a:spcPct val="100000"/>
              </a:lnSpc>
              <a:buNone/>
            </a:pP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информационное - пропаганда и популяризация опыта деятельности ДОУ; создание открытого информационного пространства (сайт ДОУ, форум, группы в социальных сетях).</a:t>
            </a:r>
          </a:p>
          <a:p>
            <a:pPr indent="0" algn="just">
              <a:lnSpc>
                <a:spcPct val="100000"/>
              </a:lnSpc>
              <a:buNone/>
            </a:pP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9.</a:t>
            </a:r>
            <a:r>
              <a:rPr lang="en-US"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i="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Планируемый результат работы с родителями (законными представителями) детей с ТНР:</a:t>
            </a:r>
            <a:endPar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a:lnSpc>
                <a:spcPct val="100000"/>
              </a:lnSpc>
              <a:buNone/>
            </a:pP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организация преемственности в работе ДОУ и семьи по вопросам оздоровления, досуга, обучения и воспитания;</a:t>
            </a:r>
          </a:p>
          <a:p>
            <a:pPr indent="0" algn="just">
              <a:lnSpc>
                <a:spcPct val="100000"/>
              </a:lnSpc>
              <a:buNone/>
            </a:pP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повышение уровня родительской компетентности;</a:t>
            </a:r>
          </a:p>
          <a:p>
            <a:pPr indent="0" algn="just">
              <a:lnSpc>
                <a:spcPct val="100000"/>
              </a:lnSpc>
              <a:buNone/>
            </a:pPr>
            <a:r>
              <a:rPr lang="ru-RU"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гармонизация семейных детско-родительских отношений.</a:t>
            </a:r>
          </a:p>
          <a:p>
            <a:pPr marL="0" indent="0">
              <a:lnSpc>
                <a:spcPct val="100000"/>
              </a:lnSpc>
              <a:buNone/>
            </a:pPr>
            <a:endParaRPr lang="ru-RU"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3767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46F891-DF72-8D4A-60B2-4488AC9ADB39}"/>
              </a:ext>
            </a:extLst>
          </p:cNvPr>
          <p:cNvSpPr>
            <a:spLocks noGrp="1"/>
          </p:cNvSpPr>
          <p:nvPr>
            <p:ph type="title"/>
          </p:nvPr>
        </p:nvSpPr>
        <p:spPr>
          <a:xfrm>
            <a:off x="304838" y="-15414"/>
            <a:ext cx="11685601" cy="590601"/>
          </a:xfrm>
        </p:spPr>
        <p:txBody>
          <a:bodyPr>
            <a:normAutofit/>
          </a:bodyPr>
          <a:lstStyle/>
          <a:p>
            <a:pPr algn="ctr"/>
            <a:r>
              <a:rPr lang="ru-RU" sz="2800" dirty="0">
                <a:solidFill>
                  <a:schemeClr val="tx1"/>
                </a:solidFill>
                <a:latin typeface="Times New Roman" panose="02020603050405020304" pitchFamily="18" charset="0"/>
                <a:cs typeface="Times New Roman" panose="02020603050405020304" pitchFamily="18" charset="0"/>
              </a:rPr>
              <a:t>Часть Программы, формируемая участниками образовательных отношений</a:t>
            </a:r>
          </a:p>
        </p:txBody>
      </p:sp>
      <p:sp>
        <p:nvSpPr>
          <p:cNvPr id="3" name="Объект 2">
            <a:extLst>
              <a:ext uri="{FF2B5EF4-FFF2-40B4-BE49-F238E27FC236}">
                <a16:creationId xmlns:a16="http://schemas.microsoft.com/office/drawing/2014/main" id="{4C32F2AE-4F0D-0834-41EA-E762AF13CAB2}"/>
              </a:ext>
            </a:extLst>
          </p:cNvPr>
          <p:cNvSpPr>
            <a:spLocks noGrp="1"/>
          </p:cNvSpPr>
          <p:nvPr>
            <p:ph idx="1"/>
          </p:nvPr>
        </p:nvSpPr>
        <p:spPr>
          <a:xfrm>
            <a:off x="387202" y="427703"/>
            <a:ext cx="11804798" cy="6273996"/>
          </a:xfrm>
        </p:spPr>
        <p:txBody>
          <a:bodyPr>
            <a:normAutofit/>
          </a:bodyPr>
          <a:lstStyle/>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Парциальная программа: Комплексная образовательная программа для детей с </a:t>
            </a:r>
            <a:r>
              <a:rPr lang="ru-RU" sz="2000" dirty="0" err="1">
                <a:solidFill>
                  <a:schemeClr val="tx1"/>
                </a:solidFill>
                <a:latin typeface="Times New Roman" panose="02020603050405020304" pitchFamily="18" charset="0"/>
                <a:cs typeface="Times New Roman" panose="02020603050405020304" pitchFamily="18" charset="0"/>
              </a:rPr>
              <a:t>тяжелыми</a:t>
            </a:r>
            <a:r>
              <a:rPr lang="ru-RU" sz="2000" dirty="0">
                <a:solidFill>
                  <a:schemeClr val="tx1"/>
                </a:solidFill>
                <a:latin typeface="Times New Roman" panose="02020603050405020304" pitchFamily="18" charset="0"/>
                <a:cs typeface="Times New Roman" panose="02020603050405020304" pitchFamily="18" charset="0"/>
              </a:rPr>
              <a:t> нарушениями речи (общим недоразвитием речи) с 3 до 7 лет / под ред. Н. </a:t>
            </a:r>
            <a:r>
              <a:rPr lang="ru-RU" sz="2000" dirty="0" err="1">
                <a:solidFill>
                  <a:schemeClr val="tx1"/>
                </a:solidFill>
                <a:latin typeface="Times New Roman" panose="02020603050405020304" pitchFamily="18" charset="0"/>
                <a:cs typeface="Times New Roman" panose="02020603050405020304" pitchFamily="18" charset="0"/>
              </a:rPr>
              <a:t>В.Нищевой</a:t>
            </a:r>
            <a:r>
              <a:rPr lang="ru-RU" sz="2000" dirty="0">
                <a:solidFill>
                  <a:schemeClr val="tx1"/>
                </a:solidFill>
                <a:latin typeface="Times New Roman" panose="02020603050405020304" pitchFamily="18" charset="0"/>
                <a:cs typeface="Times New Roman" panose="02020603050405020304" pitchFamily="18" charset="0"/>
              </a:rPr>
              <a:t> </a:t>
            </a:r>
          </a:p>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Целью данной Программы является построение системы работы в группах комбинированной направленности для детей с </a:t>
            </a:r>
            <a:r>
              <a:rPr lang="ru-RU" sz="2000" dirty="0" err="1">
                <a:solidFill>
                  <a:schemeClr val="tx1"/>
                </a:solidFill>
                <a:latin typeface="Times New Roman" panose="02020603050405020304" pitchFamily="18" charset="0"/>
                <a:cs typeface="Times New Roman" panose="02020603050405020304" pitchFamily="18" charset="0"/>
              </a:rPr>
              <a:t>тяжелыми</a:t>
            </a:r>
            <a:r>
              <a:rPr lang="ru-RU" sz="2000" dirty="0">
                <a:solidFill>
                  <a:schemeClr val="tx1"/>
                </a:solidFill>
                <a:latin typeface="Times New Roman" panose="02020603050405020304" pitchFamily="18" charset="0"/>
                <a:cs typeface="Times New Roman" panose="02020603050405020304" pitchFamily="18" charset="0"/>
              </a:rPr>
              <a:t> нарушениями речи (общим недоразвитием речи) в возрасте с 5 до 7 лет, предусматривающей полную интеграцию действий всех специалистов дошкольной образовательной организации и родителей дошкольников. Комплексность педагогического воздействия направлена на выравнивание речевого и психофизического развития детей и обеспечение их всестороннего гармоничного развития, развития физических, духовно-нравственных, интеллектуальных и художественно-эстетических качеств дошкольников.</a:t>
            </a:r>
          </a:p>
          <a:p>
            <a:pPr marL="0" indent="0" algn="just">
              <a:lnSpc>
                <a:spcPct val="100000"/>
              </a:lnSpc>
              <a:buNone/>
            </a:pPr>
            <a:r>
              <a:rPr lang="ru-RU" sz="2000" dirty="0">
                <a:solidFill>
                  <a:schemeClr val="tx1"/>
                </a:solidFill>
                <a:latin typeface="Times New Roman" panose="02020603050405020304" pitchFamily="18" charset="0"/>
                <a:cs typeface="Times New Roman" panose="02020603050405020304" pitchFamily="18" charset="0"/>
              </a:rPr>
              <a:t> Одной из основных задач Программы является овладение детьми самостоятельной, связной, грамматически правильной речью и коммуникативными навыками, фонетической системой русского языка, элементами грамоты, что формирует психологическую готовность к обучению в школе и обеспечивает преемственность со следующей ступенью системы общего образования. </a:t>
            </a:r>
          </a:p>
        </p:txBody>
      </p:sp>
    </p:spTree>
    <p:extLst>
      <p:ext uri="{BB962C8B-B14F-4D97-AF65-F5344CB8AC3E}">
        <p14:creationId xmlns:p14="http://schemas.microsoft.com/office/powerpoint/2010/main" val="2595696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67C18C-C7EA-40D4-0D3A-54E9963EABE2}"/>
              </a:ext>
            </a:extLst>
          </p:cNvPr>
          <p:cNvSpPr>
            <a:spLocks noGrp="1"/>
          </p:cNvSpPr>
          <p:nvPr>
            <p:ph type="title"/>
          </p:nvPr>
        </p:nvSpPr>
        <p:spPr>
          <a:xfrm>
            <a:off x="336464" y="397284"/>
            <a:ext cx="11546330" cy="841166"/>
          </a:xfrm>
        </p:spPr>
        <p:txBody>
          <a:bodyPr vert="horz" lIns="91440" tIns="45720" rIns="91440" bIns="45720" rtlCol="0" anchor="b">
            <a:normAutofit/>
          </a:bodyPr>
          <a:lstStyle/>
          <a:p>
            <a:r>
              <a:rPr lang="en-US" sz="4000" dirty="0" err="1">
                <a:solidFill>
                  <a:schemeClr val="tx1"/>
                </a:solidFill>
                <a:latin typeface="Times New Roman" panose="02020603050405020304" pitchFamily="18" charset="0"/>
                <a:cs typeface="Times New Roman" panose="02020603050405020304" pitchFamily="18" charset="0"/>
              </a:rPr>
              <a:t>Планируемые</a:t>
            </a:r>
            <a:r>
              <a:rPr lang="en-US" sz="4000" dirty="0">
                <a:solidFill>
                  <a:schemeClr val="tx1"/>
                </a:solidFill>
                <a:latin typeface="Times New Roman" panose="02020603050405020304" pitchFamily="18" charset="0"/>
                <a:cs typeface="Times New Roman" panose="02020603050405020304" pitchFamily="18" charset="0"/>
              </a:rPr>
              <a:t> </a:t>
            </a:r>
            <a:r>
              <a:rPr lang="en-US" sz="4000" dirty="0" err="1">
                <a:solidFill>
                  <a:schemeClr val="tx1"/>
                </a:solidFill>
                <a:latin typeface="Times New Roman" panose="02020603050405020304" pitchFamily="18" charset="0"/>
                <a:cs typeface="Times New Roman" panose="02020603050405020304" pitchFamily="18" charset="0"/>
              </a:rPr>
              <a:t>результаты</a:t>
            </a:r>
            <a:r>
              <a:rPr lang="en-US" sz="4000" dirty="0">
                <a:solidFill>
                  <a:schemeClr val="tx1"/>
                </a:solidFill>
                <a:latin typeface="Times New Roman" panose="02020603050405020304" pitchFamily="18" charset="0"/>
                <a:cs typeface="Times New Roman" panose="02020603050405020304" pitchFamily="18" charset="0"/>
              </a:rPr>
              <a:t>: </a:t>
            </a:r>
            <a:r>
              <a:rPr lang="en-US" sz="4000" dirty="0" err="1">
                <a:solidFill>
                  <a:schemeClr val="tx1"/>
                </a:solidFill>
                <a:latin typeface="Times New Roman" panose="02020603050405020304" pitchFamily="18" charset="0"/>
                <a:cs typeface="Times New Roman" panose="02020603050405020304" pitchFamily="18" charset="0"/>
              </a:rPr>
              <a:t>речевое</a:t>
            </a:r>
            <a:r>
              <a:rPr lang="en-US" sz="4000" dirty="0">
                <a:solidFill>
                  <a:schemeClr val="tx1"/>
                </a:solidFill>
                <a:latin typeface="Times New Roman" panose="02020603050405020304" pitchFamily="18" charset="0"/>
                <a:cs typeface="Times New Roman" panose="02020603050405020304" pitchFamily="18" charset="0"/>
              </a:rPr>
              <a:t> </a:t>
            </a:r>
            <a:r>
              <a:rPr lang="en-US" sz="4000" dirty="0" err="1">
                <a:solidFill>
                  <a:schemeClr val="tx1"/>
                </a:solidFill>
                <a:latin typeface="Times New Roman" panose="02020603050405020304" pitchFamily="18" charset="0"/>
                <a:cs typeface="Times New Roman" panose="02020603050405020304" pitchFamily="18" charset="0"/>
              </a:rPr>
              <a:t>развитие</a:t>
            </a:r>
            <a:endParaRPr lang="en-US" sz="4000" dirty="0">
              <a:solidFill>
                <a:schemeClr val="tx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C59307BD-F0B4-7210-DCF4-85E396C6808D}"/>
              </a:ext>
            </a:extLst>
          </p:cNvPr>
          <p:cNvSpPr txBox="1"/>
          <p:nvPr/>
        </p:nvSpPr>
        <p:spPr>
          <a:xfrm>
            <a:off x="304485" y="1631749"/>
            <a:ext cx="11610289" cy="4616648"/>
          </a:xfrm>
          <a:prstGeom prst="rect">
            <a:avLst/>
          </a:prstGeom>
          <a:noFill/>
        </p:spPr>
        <p:txBody>
          <a:bodyPr wrap="square" rtlCol="0">
            <a:spAutoFit/>
          </a:bodyPr>
          <a:lstStyle/>
          <a:p>
            <a:r>
              <a:rPr lang="ru-RU" sz="1400" dirty="0" err="1"/>
              <a:t>Ребенок</a:t>
            </a:r>
            <a:r>
              <a:rPr lang="ru-RU" sz="1400" dirty="0"/>
              <a:t> контактен, часто становится инициатором общения со сверстниками и взрослыми; эмоциональные реакции адекватны и устойчивы, </a:t>
            </a:r>
            <a:r>
              <a:rPr lang="ru-RU" sz="1400" dirty="0" err="1"/>
              <a:t>ребенок</a:t>
            </a:r>
            <a:r>
              <a:rPr lang="ru-RU" sz="1400" dirty="0"/>
              <a:t> эмоционально стабилен; пассивный словарь </a:t>
            </a:r>
            <a:r>
              <a:rPr lang="ru-RU" sz="1400" dirty="0" err="1"/>
              <a:t>ребенка</a:t>
            </a:r>
            <a:r>
              <a:rPr lang="ru-RU" sz="1400" dirty="0"/>
              <a:t> соответствует возрастной норме; </a:t>
            </a:r>
            <a:r>
              <a:rPr lang="ru-RU" sz="1400" dirty="0" err="1"/>
              <a:t>ребенок</a:t>
            </a:r>
            <a:r>
              <a:rPr lang="ru-RU" sz="1400" dirty="0"/>
              <a:t> может показать по просьбе взрослого несколько предметов или объектов, относящихся к одному понятию; показать на предложенных картинках названные взрослым действия; показать по картинкам предметы </a:t>
            </a:r>
            <a:r>
              <a:rPr lang="ru-RU" sz="1400" dirty="0" err="1"/>
              <a:t>определенной</a:t>
            </a:r>
            <a:r>
              <a:rPr lang="ru-RU" sz="1400" dirty="0"/>
              <a:t> геометрической формы, обладающие </a:t>
            </a:r>
            <a:r>
              <a:rPr lang="ru-RU" sz="1400" dirty="0" err="1"/>
              <a:t>определенными</a:t>
            </a:r>
            <a:r>
              <a:rPr lang="ru-RU" sz="1400" dirty="0"/>
              <a:t> свойствами; понимает различные формы словоизменения; понимает  предложно-падежные конструкции с простыми предлогами, </a:t>
            </a:r>
            <a:r>
              <a:rPr lang="ru-RU" sz="1400" dirty="0" err="1"/>
              <a:t>уменьшительноласкательные</a:t>
            </a:r>
            <a:r>
              <a:rPr lang="ru-RU" sz="1400" dirty="0"/>
              <a:t> суффиксы существительных, дифференцирует формы единственного и множественного числа глаголов, глаголы с приставками; понимает смысл отельных предложений, хорошо понимает связную речь; без ошибок дифференцирует как оппозиционные звуки, не смешиваемые в произношении, так и смешиваемые в произношении; уровень развития экспрессивного словаря соответствует возрасту; </a:t>
            </a:r>
            <a:r>
              <a:rPr lang="ru-RU" sz="1400" dirty="0" err="1"/>
              <a:t>ребенок</a:t>
            </a:r>
            <a:r>
              <a:rPr lang="ru-RU" sz="1400" dirty="0"/>
              <a:t> безошибочно называет по картинкам предложенные предметы, части тела и предметов; обобщает предметы и объекты, </a:t>
            </a:r>
            <a:r>
              <a:rPr lang="ru-RU" sz="1400" dirty="0" err="1"/>
              <a:t>изображенные</a:t>
            </a:r>
            <a:r>
              <a:rPr lang="ru-RU" sz="1400" dirty="0"/>
              <a:t> на картинке; не допускает ошибок при назывании действий, </a:t>
            </a:r>
            <a:r>
              <a:rPr lang="ru-RU" sz="1400" dirty="0" err="1"/>
              <a:t>изображенных</a:t>
            </a:r>
            <a:r>
              <a:rPr lang="ru-RU" sz="1400" dirty="0"/>
              <a:t> на картинках; называет основные и оттеночные цвета, называет форму указанных предметов; уровень развития грамматического строя речи практически соответствует возрастной норме; </a:t>
            </a:r>
            <a:r>
              <a:rPr lang="ru-RU" sz="1400" dirty="0" err="1"/>
              <a:t>ребенок</a:t>
            </a:r>
            <a:r>
              <a:rPr lang="ru-RU" sz="1400" dirty="0"/>
              <a:t> правильно употребляет имена существительные в именительном падеже единственного и множественного числа, имена существительные в косвенных падежах; имена существительные множественного числа в родительном падеже; согласовывает прилагательные с существительными единственного числа; без ошибок употребляет предложно-падежные конструкции; согласовывает числительные 2 и 5 с существительными; образовывает существительные с уменьшительно-ласкательными суффиксами и названия </a:t>
            </a:r>
            <a:r>
              <a:rPr lang="ru-RU" sz="1400" dirty="0" err="1"/>
              <a:t>детенышей</a:t>
            </a:r>
            <a:r>
              <a:rPr lang="ru-RU" sz="1400" dirty="0"/>
              <a:t> животных; уровень развития связной речи практически соответствует возрастной норме; без помощи взрослого пересказывает небольшой текст с опорой на картинки, по предложенному или коллективно составленному плану; составляет описательный рассказ по данному или коллективно составленному плану; составляет рассказ по картине по данному или коллективно составленному плану; знает и умеет выразительно рассказывать стихи; не нарушает </a:t>
            </a:r>
            <a:r>
              <a:rPr lang="ru-RU" sz="1400" dirty="0" err="1"/>
              <a:t>звуконаполняемость</a:t>
            </a:r>
            <a:r>
              <a:rPr lang="ru-RU" sz="1400" dirty="0"/>
              <a:t> и слоговую структуру слов; объем дыхания достаточный, продолжительность выдоха нормальная, сила голоса и модуляция в норме. Темп и ритм речи, </a:t>
            </a:r>
            <a:r>
              <a:rPr lang="ru-RU" sz="1400" dirty="0" err="1"/>
              <a:t>паузация</a:t>
            </a:r>
            <a:r>
              <a:rPr lang="ru-RU" sz="1400" dirty="0"/>
              <a:t> нормальные. </a:t>
            </a:r>
            <a:r>
              <a:rPr lang="ru-RU" sz="1400" dirty="0" err="1"/>
              <a:t>Ребенок</a:t>
            </a:r>
            <a:r>
              <a:rPr lang="ru-RU" sz="1400" dirty="0"/>
              <a:t> употребляет основные виды интонации; </a:t>
            </a:r>
            <a:r>
              <a:rPr lang="ru-RU" sz="1400" dirty="0" err="1"/>
              <a:t>ребенок</a:t>
            </a:r>
            <a:r>
              <a:rPr lang="ru-RU" sz="1400" dirty="0"/>
              <a:t> без ошибок повторяет слоги с оппозиционными звуками, выделяет начальный ударный гласный из слов, у него сформированы навыки фонематического анализа и синтеза, слогового анализа слов, анализа простых предложений. </a:t>
            </a:r>
          </a:p>
        </p:txBody>
      </p:sp>
    </p:spTree>
    <p:extLst>
      <p:ext uri="{BB962C8B-B14F-4D97-AF65-F5344CB8AC3E}">
        <p14:creationId xmlns:p14="http://schemas.microsoft.com/office/powerpoint/2010/main" val="3370426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67C18C-C7EA-40D4-0D3A-54E9963EABE2}"/>
              </a:ext>
            </a:extLst>
          </p:cNvPr>
          <p:cNvSpPr>
            <a:spLocks noGrp="1"/>
          </p:cNvSpPr>
          <p:nvPr>
            <p:ph type="title"/>
          </p:nvPr>
        </p:nvSpPr>
        <p:spPr>
          <a:xfrm>
            <a:off x="316621" y="1"/>
            <a:ext cx="11546330" cy="545690"/>
          </a:xfrm>
        </p:spPr>
        <p:txBody>
          <a:bodyPr vert="horz" lIns="91440" tIns="45720" rIns="91440" bIns="45720" rtlCol="0" anchor="b">
            <a:normAutofit fontScale="90000"/>
          </a:bodyPr>
          <a:lstStyle/>
          <a:p>
            <a:pPr algn="ctr"/>
            <a:r>
              <a:rPr lang="en-US" sz="3200" dirty="0" err="1">
                <a:solidFill>
                  <a:schemeClr val="tx2"/>
                </a:solidFill>
                <a:latin typeface="Times New Roman" panose="02020603050405020304" pitchFamily="18" charset="0"/>
                <a:cs typeface="Times New Roman" panose="02020603050405020304" pitchFamily="18" charset="0"/>
              </a:rPr>
              <a:t>Планируемые</a:t>
            </a:r>
            <a:r>
              <a:rPr lang="en-US" sz="3200" dirty="0">
                <a:solidFill>
                  <a:schemeClr val="tx2"/>
                </a:solidFill>
                <a:latin typeface="Times New Roman" panose="02020603050405020304" pitchFamily="18" charset="0"/>
                <a:cs typeface="Times New Roman" panose="02020603050405020304" pitchFamily="18" charset="0"/>
              </a:rPr>
              <a:t> </a:t>
            </a:r>
            <a:r>
              <a:rPr lang="en-US" sz="3200" dirty="0" err="1">
                <a:solidFill>
                  <a:schemeClr val="tx2"/>
                </a:solidFill>
                <a:latin typeface="Times New Roman" panose="02020603050405020304" pitchFamily="18" charset="0"/>
                <a:cs typeface="Times New Roman" panose="02020603050405020304" pitchFamily="18" charset="0"/>
              </a:rPr>
              <a:t>результаты</a:t>
            </a:r>
            <a:r>
              <a:rPr lang="en-US" sz="3200" dirty="0">
                <a:solidFill>
                  <a:schemeClr val="tx2"/>
                </a:solidFill>
                <a:latin typeface="Times New Roman" panose="02020603050405020304" pitchFamily="18" charset="0"/>
                <a:cs typeface="Times New Roman" panose="02020603050405020304" pitchFamily="18" charset="0"/>
              </a:rPr>
              <a:t>: </a:t>
            </a:r>
            <a:r>
              <a:rPr lang="ru-RU" sz="3200" dirty="0" err="1">
                <a:solidFill>
                  <a:schemeClr val="tx2"/>
                </a:solidFill>
                <a:latin typeface="Times New Roman" panose="02020603050405020304" pitchFamily="18" charset="0"/>
                <a:cs typeface="Times New Roman" panose="02020603050405020304" pitchFamily="18" charset="0"/>
              </a:rPr>
              <a:t>познавательн</a:t>
            </a:r>
            <a:r>
              <a:rPr lang="en-US" sz="3200" dirty="0" err="1">
                <a:solidFill>
                  <a:schemeClr val="tx2"/>
                </a:solidFill>
                <a:latin typeface="Times New Roman" panose="02020603050405020304" pitchFamily="18" charset="0"/>
                <a:cs typeface="Times New Roman" panose="02020603050405020304" pitchFamily="18" charset="0"/>
              </a:rPr>
              <a:t>ое</a:t>
            </a:r>
            <a:r>
              <a:rPr lang="en-US" sz="3200" dirty="0">
                <a:solidFill>
                  <a:schemeClr val="tx2"/>
                </a:solidFill>
                <a:latin typeface="Times New Roman" panose="02020603050405020304" pitchFamily="18" charset="0"/>
                <a:cs typeface="Times New Roman" panose="02020603050405020304" pitchFamily="18" charset="0"/>
              </a:rPr>
              <a:t> </a:t>
            </a:r>
            <a:r>
              <a:rPr lang="en-US" sz="3200" dirty="0" err="1">
                <a:solidFill>
                  <a:schemeClr val="tx2"/>
                </a:solidFill>
                <a:latin typeface="Times New Roman" panose="02020603050405020304" pitchFamily="18" charset="0"/>
                <a:cs typeface="Times New Roman" panose="02020603050405020304" pitchFamily="18" charset="0"/>
              </a:rPr>
              <a:t>развитие</a:t>
            </a:r>
            <a:endParaRPr lang="en-US" sz="3200" dirty="0">
              <a:solidFill>
                <a:schemeClr val="tx2"/>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C59307BD-F0B4-7210-DCF4-85E396C6808D}"/>
              </a:ext>
            </a:extLst>
          </p:cNvPr>
          <p:cNvSpPr txBox="1"/>
          <p:nvPr/>
        </p:nvSpPr>
        <p:spPr>
          <a:xfrm>
            <a:off x="437220" y="1041813"/>
            <a:ext cx="11610289" cy="5355312"/>
          </a:xfrm>
          <a:prstGeom prst="rect">
            <a:avLst/>
          </a:prstGeom>
          <a:noFill/>
        </p:spPr>
        <p:txBody>
          <a:bodyPr wrap="square" rtlCol="0">
            <a:spAutoFit/>
          </a:bodyPr>
          <a:lstStyle/>
          <a:p>
            <a:pPr algn="just"/>
            <a:r>
              <a:rPr lang="ru-RU" dirty="0" err="1"/>
              <a:t>Ребенок</a:t>
            </a:r>
            <a:r>
              <a:rPr lang="ru-RU" dirty="0"/>
              <a:t> различает и соотносит основные и оттеночные цвета, различает предложенные геометрические формы; хорошо ориентируется в пространстве и в схеме собственного тела, показывает по просьбе взрослого предметы, которые находятся вверху, внизу, впереди, сзади, слева, справа); показывает правый глаз, левый глаз, правое ухо, левое ухо; без труда складывает картинку из 4—6 частей со всеми видами разреза; складывает из палочек предложенные изображения; </a:t>
            </a:r>
            <a:r>
              <a:rPr lang="ru-RU" dirty="0" err="1"/>
              <a:t>ребенок</a:t>
            </a:r>
            <a:r>
              <a:rPr lang="ru-RU" dirty="0"/>
              <a:t> знает названия плоских и </a:t>
            </a:r>
            <a:r>
              <a:rPr lang="ru-RU" dirty="0" err="1"/>
              <a:t>объемных</a:t>
            </a:r>
            <a:r>
              <a:rPr lang="ru-RU" dirty="0"/>
              <a:t> геометрических форм (круг, квадрат, треугольник, овал, прямоугольник, куб, шар, цилиндр, кирпичик, конус) , различает их и использует в деятельности; знает и различает основные и оттеночные цвета: красный, оранжевый, </a:t>
            </a:r>
            <a:r>
              <a:rPr lang="ru-RU" dirty="0" err="1"/>
              <a:t>желтый</a:t>
            </a:r>
            <a:r>
              <a:rPr lang="ru-RU" dirty="0"/>
              <a:t>, </a:t>
            </a:r>
            <a:r>
              <a:rPr lang="ru-RU" dirty="0" err="1"/>
              <a:t>зеленый</a:t>
            </a:r>
            <a:r>
              <a:rPr lang="ru-RU" dirty="0"/>
              <a:t>, голубой, синий, фиолетовый, коричневый, серый, белый, черный; различает параметры величины и владеет навыками сравнения предметов по величине; умеет проводить анализ объектов, называя целое, а потом вычленяя его части, детали; умеет соединять детали для создания постройки, владеет разными способами конструирования; хорошо ориентируется в пространстве и определяет положение предметов относительно себя; владеет навыками счета в пределах пяти; у </a:t>
            </a:r>
            <a:r>
              <a:rPr lang="ru-RU" dirty="0" err="1"/>
              <a:t>ребенка</a:t>
            </a:r>
            <a:r>
              <a:rPr lang="ru-RU" dirty="0"/>
              <a:t> сформированы обобщающие понятия: деревья, овощи, фрукты, цветы, животные, птицы, рыбы, насекомые, транспорт, игрушки, одежда, обувь, посуда, мебель; </a:t>
            </a:r>
            <a:r>
              <a:rPr lang="ru-RU" dirty="0" err="1"/>
              <a:t>ребенок</a:t>
            </a:r>
            <a:r>
              <a:rPr lang="ru-RU" dirty="0"/>
              <a:t> умеет обобщать предметы по </a:t>
            </a:r>
            <a:r>
              <a:rPr lang="ru-RU" dirty="0" err="1"/>
              <a:t>определенным</a:t>
            </a:r>
            <a:r>
              <a:rPr lang="ru-RU" dirty="0"/>
              <a:t> признакам и классифицировать их; умеет устанавливать некоторые причинно-следственные связи между явлениями природы; знает и соблюдает некоторые правила поведения в природе, знает, что нельзя разорять муравейники, доставать птенцов из </a:t>
            </a:r>
            <a:r>
              <a:rPr lang="ru-RU" dirty="0" err="1"/>
              <a:t>гнезд</a:t>
            </a:r>
            <a:r>
              <a:rPr lang="ru-RU" dirty="0"/>
              <a:t>, ломать ветки деревьев и т. п.</a:t>
            </a:r>
          </a:p>
        </p:txBody>
      </p:sp>
    </p:spTree>
    <p:extLst>
      <p:ext uri="{BB962C8B-B14F-4D97-AF65-F5344CB8AC3E}">
        <p14:creationId xmlns:p14="http://schemas.microsoft.com/office/powerpoint/2010/main" val="604490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67C18C-C7EA-40D4-0D3A-54E9963EABE2}"/>
              </a:ext>
            </a:extLst>
          </p:cNvPr>
          <p:cNvSpPr>
            <a:spLocks noGrp="1"/>
          </p:cNvSpPr>
          <p:nvPr>
            <p:ph type="title"/>
          </p:nvPr>
        </p:nvSpPr>
        <p:spPr>
          <a:xfrm>
            <a:off x="316620" y="1"/>
            <a:ext cx="11546330" cy="678426"/>
          </a:xfrm>
        </p:spPr>
        <p:txBody>
          <a:bodyPr vert="horz" lIns="91440" tIns="45720" rIns="91440" bIns="45720" rtlCol="0" anchor="b">
            <a:normAutofit/>
          </a:bodyPr>
          <a:lstStyle/>
          <a:p>
            <a:pPr algn="ctr"/>
            <a:r>
              <a:rPr lang="en-US" sz="3200" dirty="0" err="1">
                <a:solidFill>
                  <a:schemeClr val="tx2"/>
                </a:solidFill>
                <a:latin typeface="Times New Roman" panose="02020603050405020304" pitchFamily="18" charset="0"/>
                <a:cs typeface="Times New Roman" panose="02020603050405020304" pitchFamily="18" charset="0"/>
              </a:rPr>
              <a:t>Планируемые</a:t>
            </a:r>
            <a:r>
              <a:rPr lang="en-US" sz="3200" dirty="0">
                <a:solidFill>
                  <a:schemeClr val="tx2"/>
                </a:solidFill>
                <a:latin typeface="Times New Roman" panose="02020603050405020304" pitchFamily="18" charset="0"/>
                <a:cs typeface="Times New Roman" panose="02020603050405020304" pitchFamily="18" charset="0"/>
              </a:rPr>
              <a:t> </a:t>
            </a:r>
            <a:r>
              <a:rPr lang="en-US" sz="3200" dirty="0" err="1">
                <a:solidFill>
                  <a:schemeClr val="tx2"/>
                </a:solidFill>
                <a:latin typeface="Times New Roman" panose="02020603050405020304" pitchFamily="18" charset="0"/>
                <a:cs typeface="Times New Roman" panose="02020603050405020304" pitchFamily="18" charset="0"/>
              </a:rPr>
              <a:t>результаты</a:t>
            </a:r>
            <a:r>
              <a:rPr lang="en-US" sz="3200" dirty="0">
                <a:solidFill>
                  <a:schemeClr val="tx2"/>
                </a:solidFill>
                <a:latin typeface="Times New Roman" panose="02020603050405020304" pitchFamily="18" charset="0"/>
                <a:cs typeface="Times New Roman" panose="02020603050405020304" pitchFamily="18" charset="0"/>
              </a:rPr>
              <a:t>: </a:t>
            </a:r>
            <a:r>
              <a:rPr lang="ru-RU" sz="3200" dirty="0">
                <a:solidFill>
                  <a:schemeClr val="tx2"/>
                </a:solidFill>
                <a:latin typeface="Times New Roman" panose="02020603050405020304" pitchFamily="18" charset="0"/>
                <a:cs typeface="Times New Roman" panose="02020603050405020304" pitchFamily="18" charset="0"/>
              </a:rPr>
              <a:t>социально-</a:t>
            </a:r>
            <a:r>
              <a:rPr lang="ru-RU" sz="3200" dirty="0" err="1">
                <a:solidFill>
                  <a:schemeClr val="tx2"/>
                </a:solidFill>
                <a:latin typeface="Times New Roman" panose="02020603050405020304" pitchFamily="18" charset="0"/>
                <a:cs typeface="Times New Roman" panose="02020603050405020304" pitchFamily="18" charset="0"/>
              </a:rPr>
              <a:t>коммуникативн</a:t>
            </a:r>
            <a:r>
              <a:rPr lang="en-US" sz="3200" dirty="0" err="1">
                <a:solidFill>
                  <a:schemeClr val="tx2"/>
                </a:solidFill>
                <a:latin typeface="Times New Roman" panose="02020603050405020304" pitchFamily="18" charset="0"/>
                <a:cs typeface="Times New Roman" panose="02020603050405020304" pitchFamily="18" charset="0"/>
              </a:rPr>
              <a:t>ое</a:t>
            </a:r>
            <a:r>
              <a:rPr lang="en-US" sz="3200" dirty="0">
                <a:solidFill>
                  <a:schemeClr val="tx2"/>
                </a:solidFill>
                <a:latin typeface="Times New Roman" panose="02020603050405020304" pitchFamily="18" charset="0"/>
                <a:cs typeface="Times New Roman" panose="02020603050405020304" pitchFamily="18" charset="0"/>
              </a:rPr>
              <a:t> </a:t>
            </a:r>
            <a:r>
              <a:rPr lang="en-US" sz="3200" dirty="0" err="1">
                <a:solidFill>
                  <a:schemeClr val="tx2"/>
                </a:solidFill>
                <a:latin typeface="Times New Roman" panose="02020603050405020304" pitchFamily="18" charset="0"/>
                <a:cs typeface="Times New Roman" panose="02020603050405020304" pitchFamily="18" charset="0"/>
              </a:rPr>
              <a:t>развитие</a:t>
            </a:r>
            <a:endParaRPr lang="en-US" sz="3200" dirty="0">
              <a:solidFill>
                <a:schemeClr val="tx2"/>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C59307BD-F0B4-7210-DCF4-85E396C6808D}"/>
              </a:ext>
            </a:extLst>
          </p:cNvPr>
          <p:cNvSpPr txBox="1"/>
          <p:nvPr/>
        </p:nvSpPr>
        <p:spPr>
          <a:xfrm>
            <a:off x="284641" y="2142627"/>
            <a:ext cx="11610289" cy="3693319"/>
          </a:xfrm>
          <a:prstGeom prst="rect">
            <a:avLst/>
          </a:prstGeom>
          <a:noFill/>
        </p:spPr>
        <p:txBody>
          <a:bodyPr wrap="square" rtlCol="0">
            <a:spAutoFit/>
          </a:bodyPr>
          <a:lstStyle/>
          <a:p>
            <a:pPr algn="just"/>
            <a:r>
              <a:rPr lang="ru-RU" dirty="0" err="1"/>
              <a:t>Ребенок</a:t>
            </a:r>
            <a:r>
              <a:rPr lang="ru-RU" dirty="0"/>
              <a:t> принимает активное участие в коллективных играх, изменяет ролевое поведение в игре, проявляет инициативность в игровой деятельности, организует игры на бытовые и сказочные сюжеты; принимает участие в других видах совместной деятельности; умеет регулировать </a:t>
            </a:r>
            <a:r>
              <a:rPr lang="ru-RU" dirty="0" err="1"/>
              <a:t>свое</a:t>
            </a:r>
            <a:r>
              <a:rPr lang="ru-RU" dirty="0"/>
              <a:t> поведение на основе усвоенных норм и правил; положительно оценивает себя и свои возможности; владеет коммуникативными навыками, умеет здороваться, прощаться, благодарить, спрашивать разрешения, поздравлять с праздником, </a:t>
            </a:r>
            <a:r>
              <a:rPr lang="ru-RU" dirty="0" err="1"/>
              <a:t>умет</a:t>
            </a:r>
            <a:r>
              <a:rPr lang="ru-RU" dirty="0"/>
              <a:t> выразить свои чувства словами; знает свои имя и фамилию, имена и отчества родителей и других членов семьи, имена и отчества педагогов; знает, в какой стране и в каком </a:t>
            </a:r>
            <a:r>
              <a:rPr lang="ru-RU" dirty="0" err="1"/>
              <a:t>населенном</a:t>
            </a:r>
            <a:r>
              <a:rPr lang="ru-RU" dirty="0"/>
              <a:t> пункте он </a:t>
            </a:r>
            <a:r>
              <a:rPr lang="ru-RU" dirty="0" err="1"/>
              <a:t>живет</a:t>
            </a:r>
            <a:r>
              <a:rPr lang="ru-RU" dirty="0"/>
              <a:t>; с охотой выполняет поручения взрослых, помогает готовить материалы и оборудование для совместной деятельности, а потом помогает убирать их; убирает игровое оборудование, закончив игры; с удовольствием принимает участие в продуктивной трудовой деятельности; имеет представления о труде взрослых, названиях профессий, трудовых действиях представителей этих профессий, понимает значимость труда взрослых. </a:t>
            </a:r>
          </a:p>
        </p:txBody>
      </p:sp>
    </p:spTree>
    <p:extLst>
      <p:ext uri="{BB962C8B-B14F-4D97-AF65-F5344CB8AC3E}">
        <p14:creationId xmlns:p14="http://schemas.microsoft.com/office/powerpoint/2010/main" val="383209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9D79CC-E122-9773-2DE0-6B20295BF78C}"/>
              </a:ext>
            </a:extLst>
          </p:cNvPr>
          <p:cNvSpPr>
            <a:spLocks noGrp="1"/>
          </p:cNvSpPr>
          <p:nvPr>
            <p:ph type="title"/>
          </p:nvPr>
        </p:nvSpPr>
        <p:spPr>
          <a:xfrm>
            <a:off x="457200" y="732348"/>
            <a:ext cx="6159160" cy="2240735"/>
          </a:xfrm>
        </p:spPr>
        <p:txBody>
          <a:bodyPr>
            <a:normAutofit/>
          </a:bodyPr>
          <a:lstStyle/>
          <a:p>
            <a:pPr algn="ctr"/>
            <a:r>
              <a:rPr lang="ru-RU" dirty="0" smtClean="0">
                <a:solidFill>
                  <a:schemeClr val="tx2"/>
                </a:solidFill>
              </a:rPr>
              <a:t/>
            </a:r>
            <a:br>
              <a:rPr lang="ru-RU" dirty="0" smtClean="0">
                <a:solidFill>
                  <a:schemeClr val="tx2"/>
                </a:solidFill>
              </a:rPr>
            </a:br>
            <a:r>
              <a:rPr lang="ru-RU" dirty="0" smtClean="0">
                <a:solidFill>
                  <a:schemeClr val="tx1"/>
                </a:solidFill>
                <a:latin typeface="Times New Roman" panose="02020603050405020304" pitchFamily="18" charset="0"/>
                <a:cs typeface="Times New Roman" panose="02020603050405020304" pitchFamily="18" charset="0"/>
              </a:rPr>
              <a:t>Цель </a:t>
            </a:r>
            <a:r>
              <a:rPr lang="ru-RU" dirty="0">
                <a:solidFill>
                  <a:schemeClr val="tx1"/>
                </a:solidFill>
                <a:latin typeface="Times New Roman" panose="02020603050405020304" pitchFamily="18" charset="0"/>
                <a:cs typeface="Times New Roman" panose="02020603050405020304" pitchFamily="18" charset="0"/>
              </a:rPr>
              <a:t>Программы</a:t>
            </a:r>
          </a:p>
        </p:txBody>
      </p:sp>
      <p:sp>
        <p:nvSpPr>
          <p:cNvPr id="3" name="Объект 2">
            <a:extLst>
              <a:ext uri="{FF2B5EF4-FFF2-40B4-BE49-F238E27FC236}">
                <a16:creationId xmlns:a16="http://schemas.microsoft.com/office/drawing/2014/main" id="{A14F4C78-F661-8840-86F2-8B2AF870198D}"/>
              </a:ext>
            </a:extLst>
          </p:cNvPr>
          <p:cNvSpPr>
            <a:spLocks noGrp="1"/>
          </p:cNvSpPr>
          <p:nvPr>
            <p:ph idx="1"/>
          </p:nvPr>
        </p:nvSpPr>
        <p:spPr>
          <a:xfrm>
            <a:off x="457200" y="3264832"/>
            <a:ext cx="6159160" cy="2980124"/>
          </a:xfrm>
        </p:spPr>
        <p:txBody>
          <a:bodyPr>
            <a:normAutofit/>
          </a:bodyPr>
          <a:lstStyle/>
          <a:p>
            <a:pPr marL="0" indent="0" algn="ctr">
              <a:buNone/>
            </a:pPr>
            <a:r>
              <a:rPr lang="ru-RU" sz="2400" dirty="0">
                <a:solidFill>
                  <a:schemeClr val="tx1"/>
                </a:solidFill>
                <a:latin typeface="Times New Roman" panose="02020603050405020304" pitchFamily="18" charset="0"/>
                <a:cs typeface="Times New Roman" panose="02020603050405020304" pitchFamily="18" charset="0"/>
              </a:rPr>
              <a:t>Обеспечение условий для дошкольного образования, определяемых общими и особыми потребностями обучающегося раннего и дошкольного возраста с ТНР, индивидуальными особенностями его развития и состояния здоровья.</a:t>
            </a:r>
          </a:p>
        </p:txBody>
      </p:sp>
      <p:pic>
        <p:nvPicPr>
          <p:cNvPr id="1026" name="Picture 2" descr="https://avatars.mds.yandex.net/i?id=a28aa10c4208cc823124e9c70a076bfd7cbdb595-12752609-images-thumbs&amp;n=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61239" y="1327355"/>
            <a:ext cx="4561963" cy="4309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206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67C18C-C7EA-40D4-0D3A-54E9963EABE2}"/>
              </a:ext>
            </a:extLst>
          </p:cNvPr>
          <p:cNvSpPr>
            <a:spLocks noGrp="1"/>
          </p:cNvSpPr>
          <p:nvPr>
            <p:ph type="title"/>
          </p:nvPr>
        </p:nvSpPr>
        <p:spPr>
          <a:xfrm>
            <a:off x="316620" y="0"/>
            <a:ext cx="11546330" cy="722671"/>
          </a:xfrm>
        </p:spPr>
        <p:txBody>
          <a:bodyPr vert="horz" lIns="91440" tIns="45720" rIns="91440" bIns="45720" rtlCol="0" anchor="b">
            <a:normAutofit/>
          </a:bodyPr>
          <a:lstStyle/>
          <a:p>
            <a:pPr algn="ctr"/>
            <a:r>
              <a:rPr lang="en-US" sz="2800" dirty="0" err="1">
                <a:solidFill>
                  <a:schemeClr val="tx1"/>
                </a:solidFill>
                <a:latin typeface="Times New Roman" panose="02020603050405020304" pitchFamily="18" charset="0"/>
                <a:cs typeface="Times New Roman" panose="02020603050405020304" pitchFamily="18" charset="0"/>
              </a:rPr>
              <a:t>Планируемые</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результаты</a:t>
            </a:r>
            <a:r>
              <a:rPr lang="en-US" sz="2800" dirty="0">
                <a:solidFill>
                  <a:schemeClr val="tx1"/>
                </a:solidFill>
                <a:latin typeface="Times New Roman" panose="02020603050405020304" pitchFamily="18" charset="0"/>
                <a:cs typeface="Times New Roman" panose="02020603050405020304" pitchFamily="18" charset="0"/>
              </a:rPr>
              <a:t>: </a:t>
            </a:r>
            <a:r>
              <a:rPr lang="ru-RU" sz="2800" dirty="0">
                <a:solidFill>
                  <a:schemeClr val="tx1"/>
                </a:solidFill>
                <a:latin typeface="Times New Roman" panose="02020603050405020304" pitchFamily="18" charset="0"/>
                <a:cs typeface="Times New Roman" panose="02020603050405020304" pitchFamily="18" charset="0"/>
              </a:rPr>
              <a:t>художественно-эстетическое</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развитие</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C59307BD-F0B4-7210-DCF4-85E396C6808D}"/>
              </a:ext>
            </a:extLst>
          </p:cNvPr>
          <p:cNvSpPr txBox="1"/>
          <p:nvPr/>
        </p:nvSpPr>
        <p:spPr>
          <a:xfrm>
            <a:off x="284641" y="2142627"/>
            <a:ext cx="11610289" cy="3308598"/>
          </a:xfrm>
          <a:prstGeom prst="rect">
            <a:avLst/>
          </a:prstGeom>
          <a:noFill/>
        </p:spPr>
        <p:txBody>
          <a:bodyPr wrap="square" rtlCol="0">
            <a:spAutoFit/>
          </a:bodyPr>
          <a:lstStyle/>
          <a:p>
            <a:pPr algn="just"/>
            <a:r>
              <a:rPr lang="ru-RU" sz="1900"/>
              <a:t>Ребенок знаком с произведениями различной тематики, эмоционально реагирует на прочитанное, высказывает свое отношение к нему, может оценить поступки героев, пересказывает произведения по данному плану, участвует в их драматизации, читает стихи; в рисовании может создавать образы знакомых предметов, передавая их характерные признаки; может создавать многофигурные композиции на бытовые и сказочные сюжеты; использует цвет для передачи эмоционального состояния; в лепке создает образы знакомых предметов или персонажей; в аппликации создает композиции из вырезанных форм; знаком с произведениями народного прикладного искусства, узнает их, эмоционально на них реагирует; умеет в движении передавать характер музыки, выразительно танцует, поет, участвует в музыкальных играх, может определить жанр музыкального произведения; без ошибок дифференцирует звучание нескольких игрушек, музыкальных инструментов, определяет направление звука, воспроизводит предложенные педагогом ритмы. </a:t>
            </a:r>
            <a:endParaRPr lang="ru-RU" sz="1900" dirty="0"/>
          </a:p>
        </p:txBody>
      </p:sp>
    </p:spTree>
    <p:extLst>
      <p:ext uri="{BB962C8B-B14F-4D97-AF65-F5344CB8AC3E}">
        <p14:creationId xmlns:p14="http://schemas.microsoft.com/office/powerpoint/2010/main" val="28127439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67C18C-C7EA-40D4-0D3A-54E9963EABE2}"/>
              </a:ext>
            </a:extLst>
          </p:cNvPr>
          <p:cNvSpPr>
            <a:spLocks noGrp="1"/>
          </p:cNvSpPr>
          <p:nvPr>
            <p:ph type="title"/>
          </p:nvPr>
        </p:nvSpPr>
        <p:spPr>
          <a:xfrm>
            <a:off x="316620" y="147485"/>
            <a:ext cx="11546330" cy="707922"/>
          </a:xfrm>
        </p:spPr>
        <p:txBody>
          <a:bodyPr vert="horz" lIns="91440" tIns="45720" rIns="91440" bIns="45720" rtlCol="0" anchor="b">
            <a:normAutofit/>
          </a:bodyPr>
          <a:lstStyle/>
          <a:p>
            <a:pPr algn="ctr"/>
            <a:r>
              <a:rPr lang="en-US" sz="3200" dirty="0" err="1">
                <a:solidFill>
                  <a:schemeClr val="tx2"/>
                </a:solidFill>
                <a:latin typeface="Times New Roman" panose="02020603050405020304" pitchFamily="18" charset="0"/>
                <a:cs typeface="Times New Roman" panose="02020603050405020304" pitchFamily="18" charset="0"/>
              </a:rPr>
              <a:t>Планируемые</a:t>
            </a:r>
            <a:r>
              <a:rPr lang="en-US" sz="3200" dirty="0">
                <a:solidFill>
                  <a:schemeClr val="tx2"/>
                </a:solidFill>
                <a:latin typeface="Times New Roman" panose="02020603050405020304" pitchFamily="18" charset="0"/>
                <a:cs typeface="Times New Roman" panose="02020603050405020304" pitchFamily="18" charset="0"/>
              </a:rPr>
              <a:t> </a:t>
            </a:r>
            <a:r>
              <a:rPr lang="en-US" sz="3200" dirty="0" err="1">
                <a:solidFill>
                  <a:schemeClr val="tx2"/>
                </a:solidFill>
                <a:latin typeface="Times New Roman" panose="02020603050405020304" pitchFamily="18" charset="0"/>
                <a:cs typeface="Times New Roman" panose="02020603050405020304" pitchFamily="18" charset="0"/>
              </a:rPr>
              <a:t>результаты</a:t>
            </a:r>
            <a:r>
              <a:rPr lang="en-US" sz="3200" dirty="0">
                <a:solidFill>
                  <a:schemeClr val="tx2"/>
                </a:solidFill>
                <a:latin typeface="Times New Roman" panose="02020603050405020304" pitchFamily="18" charset="0"/>
                <a:cs typeface="Times New Roman" panose="02020603050405020304" pitchFamily="18" charset="0"/>
              </a:rPr>
              <a:t>: </a:t>
            </a:r>
            <a:r>
              <a:rPr lang="ru-RU" sz="3200" dirty="0">
                <a:solidFill>
                  <a:schemeClr val="tx2"/>
                </a:solidFill>
                <a:latin typeface="Times New Roman" panose="02020603050405020304" pitchFamily="18" charset="0"/>
                <a:cs typeface="Times New Roman" panose="02020603050405020304" pitchFamily="18" charset="0"/>
              </a:rPr>
              <a:t>физическое</a:t>
            </a:r>
            <a:r>
              <a:rPr lang="en-US" sz="3200" dirty="0">
                <a:solidFill>
                  <a:schemeClr val="tx2"/>
                </a:solidFill>
                <a:latin typeface="Times New Roman" panose="02020603050405020304" pitchFamily="18" charset="0"/>
                <a:cs typeface="Times New Roman" panose="02020603050405020304" pitchFamily="18" charset="0"/>
              </a:rPr>
              <a:t> </a:t>
            </a:r>
            <a:r>
              <a:rPr lang="en-US" sz="3200" dirty="0" err="1">
                <a:solidFill>
                  <a:schemeClr val="tx2"/>
                </a:solidFill>
                <a:latin typeface="Times New Roman" panose="02020603050405020304" pitchFamily="18" charset="0"/>
                <a:cs typeface="Times New Roman" panose="02020603050405020304" pitchFamily="18" charset="0"/>
              </a:rPr>
              <a:t>развитие</a:t>
            </a:r>
            <a:endParaRPr lang="en-US" sz="3200" dirty="0">
              <a:solidFill>
                <a:schemeClr val="tx2"/>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C59307BD-F0B4-7210-DCF4-85E396C6808D}"/>
              </a:ext>
            </a:extLst>
          </p:cNvPr>
          <p:cNvSpPr txBox="1"/>
          <p:nvPr/>
        </p:nvSpPr>
        <p:spPr>
          <a:xfrm>
            <a:off x="284641" y="2142627"/>
            <a:ext cx="11610289" cy="3600986"/>
          </a:xfrm>
          <a:prstGeom prst="rect">
            <a:avLst/>
          </a:prstGeom>
          <a:noFill/>
        </p:spPr>
        <p:txBody>
          <a:bodyPr wrap="square" rtlCol="0">
            <a:spAutoFit/>
          </a:bodyPr>
          <a:lstStyle/>
          <a:p>
            <a:pPr algn="just"/>
            <a:r>
              <a:rPr lang="ru-RU" sz="1900" dirty="0"/>
              <a:t>Общая и ручная моторика ребенка развиты в соответствии с возрастной нормой, все движения выполняются в полном объеме, нормальном темпе; координация движений не нарушена; ребенок ходит прямо, свободно, не опуская голову, может пробежать в медленном темпе 200 метров; может прыгнуть в длину с места на 60 сантиметров, отталкиваясь двумя ногами; умеет бросать мяч от груди, из-за головы и ловить его двумя руками; может ходить по гимнастической скамейке, удерживая равновесие; может лазать по гимнастической стенке верх и вниз; охотно выполняет гигиенические процедуры, знает, что нужно ежедневно гулять, делать зарядку; у ребенка сформированы навыки безопасного поведения дома, в детском саду, на улице, в транспорте; в мимической мускулатуре движения выполняются в полном объеме и точно, </a:t>
            </a:r>
            <a:r>
              <a:rPr lang="ru-RU" sz="1900" dirty="0" err="1"/>
              <a:t>синкинезии</a:t>
            </a:r>
            <a:r>
              <a:rPr lang="ru-RU" sz="1900" dirty="0"/>
              <a:t> отсутствуют; артикуляционная моторика в норме, движения выполняются в полном объеме и точно; переключаемость в норме; </a:t>
            </a:r>
            <a:r>
              <a:rPr lang="ru-RU" sz="1900" dirty="0" err="1"/>
              <a:t>синкинезии</a:t>
            </a:r>
            <a:r>
              <a:rPr lang="ru-RU" sz="1900" dirty="0"/>
              <a:t> и тремор отсутствуют; саливация в норме.</a:t>
            </a:r>
          </a:p>
        </p:txBody>
      </p:sp>
    </p:spTree>
    <p:extLst>
      <p:ext uri="{BB962C8B-B14F-4D97-AF65-F5344CB8AC3E}">
        <p14:creationId xmlns:p14="http://schemas.microsoft.com/office/powerpoint/2010/main" val="202028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DA1F37-78AF-1AF9-C147-9ADDD8FC0C05}"/>
              </a:ext>
            </a:extLst>
          </p:cNvPr>
          <p:cNvSpPr>
            <a:spLocks noGrp="1"/>
          </p:cNvSpPr>
          <p:nvPr>
            <p:ph type="title"/>
          </p:nvPr>
        </p:nvSpPr>
        <p:spPr>
          <a:xfrm>
            <a:off x="1405022" y="401273"/>
            <a:ext cx="9641519" cy="1694405"/>
          </a:xfrm>
        </p:spPr>
        <p:txBody>
          <a:bodyPr anchor="t">
            <a:normAutofit/>
          </a:bodyPr>
          <a:lstStyle/>
          <a:p>
            <a:pPr algn="ctr"/>
            <a:r>
              <a:rPr lang="ru-RU" sz="4400" dirty="0">
                <a:solidFill>
                  <a:schemeClr val="tx1"/>
                </a:solidFill>
                <a:latin typeface="Times New Roman" panose="02020603050405020304" pitchFamily="18" charset="0"/>
                <a:cs typeface="Times New Roman" panose="02020603050405020304" pitchFamily="18" charset="0"/>
              </a:rPr>
              <a:t>Задачи Программы</a:t>
            </a:r>
          </a:p>
        </p:txBody>
      </p:sp>
      <p:sp>
        <p:nvSpPr>
          <p:cNvPr id="3" name="Объект 2">
            <a:extLst>
              <a:ext uri="{FF2B5EF4-FFF2-40B4-BE49-F238E27FC236}">
                <a16:creationId xmlns:a16="http://schemas.microsoft.com/office/drawing/2014/main" id="{6E0AED68-05BE-9E33-DDC7-C378F5E608C3}"/>
              </a:ext>
            </a:extLst>
          </p:cNvPr>
          <p:cNvSpPr>
            <a:spLocks noGrp="1"/>
          </p:cNvSpPr>
          <p:nvPr>
            <p:ph idx="1"/>
          </p:nvPr>
        </p:nvSpPr>
        <p:spPr>
          <a:xfrm>
            <a:off x="168886" y="1238865"/>
            <a:ext cx="11800722" cy="5447416"/>
          </a:xfrm>
        </p:spPr>
        <p:txBody>
          <a:bodyPr anchor="t">
            <a:noAutofit/>
          </a:bodyPr>
          <a:lstStyle/>
          <a:p>
            <a:pPr marL="0" indent="0" algn="just">
              <a:lnSpc>
                <a:spcPct val="100000"/>
              </a:lnSpc>
              <a:buNone/>
            </a:pPr>
            <a:r>
              <a:rPr lang="ru-RU" sz="1600" dirty="0">
                <a:solidFill>
                  <a:schemeClr val="tx2"/>
                </a:solidFill>
              </a:rPr>
              <a:t>- </a:t>
            </a:r>
            <a:r>
              <a:rPr lang="ru-RU" sz="1600" dirty="0">
                <a:solidFill>
                  <a:schemeClr val="tx1"/>
                </a:solidFill>
                <a:latin typeface="Times New Roman" panose="02020603050405020304" pitchFamily="18" charset="0"/>
                <a:cs typeface="Times New Roman" panose="02020603050405020304" pitchFamily="18" charset="0"/>
              </a:rPr>
              <a:t>реализация содержания АОП ДО для воспитанников с ТНР;</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коррекция недостатков психофизического развития воспитанников с ТНР;</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охрана и укрепление физического и психического здоровья воспитанников с ТНР, в т.ч. их эмоционального благополучия;</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обеспечение равных возможностей для полноценного развития </a:t>
            </a:r>
            <a:r>
              <a:rPr lang="ru-RU" sz="1600" dirty="0" err="1">
                <a:solidFill>
                  <a:schemeClr val="tx1"/>
                </a:solidFill>
                <a:latin typeface="Times New Roman" panose="02020603050405020304" pitchFamily="18" charset="0"/>
                <a:cs typeface="Times New Roman" panose="02020603050405020304" pitchFamily="18" charset="0"/>
              </a:rPr>
              <a:t>ребенка</a:t>
            </a:r>
            <a:r>
              <a:rPr lang="ru-RU" sz="1600" dirty="0">
                <a:solidFill>
                  <a:schemeClr val="tx1"/>
                </a:solidFill>
                <a:latin typeface="Times New Roman" panose="02020603050405020304" pitchFamily="18" charset="0"/>
                <a:cs typeface="Times New Roman" panose="02020603050405020304" pitchFamily="18" charset="0"/>
              </a:rPr>
              <a:t> с ТНР в период дошкольного образования независимо от места проживания, пола, нации, языка, социального статуса;</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создание благоприятных условий развития в соответствии с их возрастными, психофизическими и индивидуальными особенностями, развитие способностей и творческого потенциала каждого </a:t>
            </a:r>
            <a:r>
              <a:rPr lang="ru-RU" sz="1600" dirty="0" err="1">
                <a:solidFill>
                  <a:schemeClr val="tx1"/>
                </a:solidFill>
                <a:latin typeface="Times New Roman" panose="02020603050405020304" pitchFamily="18" charset="0"/>
                <a:cs typeface="Times New Roman" panose="02020603050405020304" pitchFamily="18" charset="0"/>
              </a:rPr>
              <a:t>ребенка</a:t>
            </a:r>
            <a:r>
              <a:rPr lang="ru-RU" sz="1600" dirty="0">
                <a:solidFill>
                  <a:schemeClr val="tx1"/>
                </a:solidFill>
                <a:latin typeface="Times New Roman" panose="02020603050405020304" pitchFamily="18" charset="0"/>
                <a:cs typeface="Times New Roman" panose="02020603050405020304" pitchFamily="18" charset="0"/>
              </a:rPr>
              <a:t> с ТНР как субъекта отношений с педагогическим работником, родителями (законными представителями), другими детьми;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объединение обучения и воспитания в целостный образовательный процесс на основе духовно-нравственных и социокультурных ценностей, принятых в обществе правил и норм поведения в интересах человека, семьи, общества;</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формирование общей культуры личности воспитанников с ТНР, развитие их социальных, нравственных, эстетических, интеллектуальных, физических качеств, инициативности, самостоятельности и ответственности </a:t>
            </a:r>
            <a:r>
              <a:rPr lang="ru-RU" sz="1600" dirty="0" err="1">
                <a:solidFill>
                  <a:schemeClr val="tx1"/>
                </a:solidFill>
                <a:latin typeface="Times New Roman" panose="02020603050405020304" pitchFamily="18" charset="0"/>
                <a:cs typeface="Times New Roman" panose="02020603050405020304" pitchFamily="18" charset="0"/>
              </a:rPr>
              <a:t>ребенка</a:t>
            </a:r>
            <a:r>
              <a:rPr lang="ru-RU" sz="1600" dirty="0">
                <a:solidFill>
                  <a:schemeClr val="tx1"/>
                </a:solidFill>
                <a:latin typeface="Times New Roman" panose="02020603050405020304" pitchFamily="18" charset="0"/>
                <a:cs typeface="Times New Roman" panose="02020603050405020304" pitchFamily="18" charset="0"/>
              </a:rPr>
              <a:t>, формирование предпосылок учебной деятельности;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формирование социокультурной среды, соответствующей психофизическим и индивидуальным особенностям развития воспитанников с ТНР;</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обеспечение психолого-педагогической поддержки родителей (законных представителей) и повышение их компетентности в вопросах развития, образования, реабилитации (</a:t>
            </a:r>
            <a:r>
              <a:rPr lang="ru-RU" sz="1600" dirty="0" err="1">
                <a:solidFill>
                  <a:schemeClr val="tx1"/>
                </a:solidFill>
                <a:latin typeface="Times New Roman" panose="02020603050405020304" pitchFamily="18" charset="0"/>
                <a:cs typeface="Times New Roman" panose="02020603050405020304" pitchFamily="18" charset="0"/>
              </a:rPr>
              <a:t>абилитации</a:t>
            </a:r>
            <a:r>
              <a:rPr lang="ru-RU" sz="1600" dirty="0">
                <a:solidFill>
                  <a:schemeClr val="tx1"/>
                </a:solidFill>
                <a:latin typeface="Times New Roman" panose="02020603050405020304" pitchFamily="18" charset="0"/>
                <a:cs typeface="Times New Roman" panose="02020603050405020304" pitchFamily="18" charset="0"/>
              </a:rPr>
              <a:t>), охраны и укрепления здоровья воспитанников с ТНР;</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 обеспечение преемственности целей, задач и содержания дошкольного и начального общего образования.</a:t>
            </a:r>
          </a:p>
          <a:p>
            <a:pPr>
              <a:lnSpc>
                <a:spcPct val="100000"/>
              </a:lnSpc>
            </a:pPr>
            <a:endParaRPr lang="ru-RU" sz="700" dirty="0">
              <a:solidFill>
                <a:schemeClr val="tx2"/>
              </a:solidFill>
            </a:endParaRPr>
          </a:p>
        </p:txBody>
      </p:sp>
    </p:spTree>
    <p:extLst>
      <p:ext uri="{BB962C8B-B14F-4D97-AF65-F5344CB8AC3E}">
        <p14:creationId xmlns:p14="http://schemas.microsoft.com/office/powerpoint/2010/main" val="1159890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E61E11-CBD0-B116-7C9E-EA7B4F1C3104}"/>
              </a:ext>
            </a:extLst>
          </p:cNvPr>
          <p:cNvSpPr>
            <a:spLocks noGrp="1"/>
          </p:cNvSpPr>
          <p:nvPr>
            <p:ph type="title"/>
          </p:nvPr>
        </p:nvSpPr>
        <p:spPr>
          <a:xfrm>
            <a:off x="5784987" y="-45943"/>
            <a:ext cx="5915057" cy="2240735"/>
          </a:xfrm>
        </p:spPr>
        <p:txBody>
          <a:bodyPr>
            <a:normAutofit/>
          </a:bodyPr>
          <a:lstStyle/>
          <a:p>
            <a:pPr algn="r"/>
            <a:r>
              <a:rPr lang="ru-RU" sz="4000" dirty="0">
                <a:solidFill>
                  <a:schemeClr val="tx1"/>
                </a:solidFill>
                <a:latin typeface="Times New Roman" panose="02020603050405020304" pitchFamily="18" charset="0"/>
                <a:cs typeface="Times New Roman" panose="02020603050405020304" pitchFamily="18" charset="0"/>
              </a:rPr>
              <a:t>Принципы формирования Программы</a:t>
            </a:r>
          </a:p>
        </p:txBody>
      </p:sp>
      <p:sp>
        <p:nvSpPr>
          <p:cNvPr id="3" name="Объект 2">
            <a:extLst>
              <a:ext uri="{FF2B5EF4-FFF2-40B4-BE49-F238E27FC236}">
                <a16:creationId xmlns:a16="http://schemas.microsoft.com/office/drawing/2014/main" id="{3AA3FA6B-9CB9-1B46-5721-6368993F1070}"/>
              </a:ext>
            </a:extLst>
          </p:cNvPr>
          <p:cNvSpPr>
            <a:spLocks noGrp="1"/>
          </p:cNvSpPr>
          <p:nvPr>
            <p:ph idx="1"/>
          </p:nvPr>
        </p:nvSpPr>
        <p:spPr>
          <a:xfrm>
            <a:off x="5791200" y="1386348"/>
            <a:ext cx="5766390" cy="5253039"/>
          </a:xfrm>
        </p:spPr>
        <p:txBody>
          <a:bodyPr>
            <a:noAutofit/>
          </a:bodyPr>
          <a:lstStyle/>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1. Поддержка разнообразия детства.</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2. Сохранение уникальности и самоценности детства как важного этапа в общем развитии человека.</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3. Позитивная социализация </a:t>
            </a:r>
            <a:r>
              <a:rPr lang="ru-RU" sz="1600" dirty="0" err="1">
                <a:solidFill>
                  <a:schemeClr val="tx1"/>
                </a:solidFill>
                <a:latin typeface="Times New Roman" panose="02020603050405020304" pitchFamily="18" charset="0"/>
                <a:cs typeface="Times New Roman" panose="02020603050405020304" pitchFamily="18" charset="0"/>
              </a:rPr>
              <a:t>ребенка</a:t>
            </a:r>
            <a:r>
              <a:rPr lang="ru-RU" sz="1600" dirty="0">
                <a:solidFill>
                  <a:schemeClr val="tx1"/>
                </a:solidFill>
                <a:latin typeface="Times New Roman" panose="02020603050405020304" pitchFamily="18" charset="0"/>
                <a:cs typeface="Times New Roman" panose="02020603050405020304" pitchFamily="18" charset="0"/>
              </a:rPr>
              <a:t>.</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4. Личностно-развивающий и гуманистический характер взаимодействия педагогических работников и родителей (законных представителей), педагогических и иных работников ДОУ) и воспитанников.</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5. Содействие и сотрудничество воспитанников и педагогических работников, признание </a:t>
            </a:r>
            <a:r>
              <a:rPr lang="ru-RU" sz="1600" dirty="0" err="1">
                <a:solidFill>
                  <a:schemeClr val="tx1"/>
                </a:solidFill>
                <a:latin typeface="Times New Roman" panose="02020603050405020304" pitchFamily="18" charset="0"/>
                <a:cs typeface="Times New Roman" panose="02020603050405020304" pitchFamily="18" charset="0"/>
              </a:rPr>
              <a:t>ребенка</a:t>
            </a:r>
            <a:r>
              <a:rPr lang="ru-RU" sz="1600" dirty="0">
                <a:solidFill>
                  <a:schemeClr val="tx1"/>
                </a:solidFill>
                <a:latin typeface="Times New Roman" panose="02020603050405020304" pitchFamily="18" charset="0"/>
                <a:cs typeface="Times New Roman" panose="02020603050405020304" pitchFamily="18" charset="0"/>
              </a:rPr>
              <a:t> полноценным участником (субъектом) образовательных отношений.</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6. Сотрудничество ДОУ с </a:t>
            </a:r>
            <a:r>
              <a:rPr lang="ru-RU" sz="1600" dirty="0" err="1">
                <a:solidFill>
                  <a:schemeClr val="tx1"/>
                </a:solidFill>
                <a:latin typeface="Times New Roman" panose="02020603050405020304" pitchFamily="18" charset="0"/>
                <a:cs typeface="Times New Roman" panose="02020603050405020304" pitchFamily="18" charset="0"/>
              </a:rPr>
              <a:t>семьей</a:t>
            </a:r>
            <a:r>
              <a:rPr lang="ru-RU" sz="1600" dirty="0">
                <a:solidFill>
                  <a:schemeClr val="tx1"/>
                </a:solidFill>
                <a:latin typeface="Times New Roman" panose="02020603050405020304" pitchFamily="18" charset="0"/>
                <a:cs typeface="Times New Roman" panose="02020603050405020304" pitchFamily="18" charset="0"/>
              </a:rPr>
              <a:t>.</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7. Возрастная адекватность образования. Данный принцип предполагает подбор образовательными организациями содержания и методов дошкольного образования в соответствии с возрастными особенностями воспитанников.</a:t>
            </a:r>
          </a:p>
          <a:p>
            <a:pPr>
              <a:lnSpc>
                <a:spcPct val="100000"/>
              </a:lnSpc>
            </a:pPr>
            <a:endParaRPr lang="ru-RU" sz="1000" dirty="0">
              <a:solidFill>
                <a:schemeClr val="tx1"/>
              </a:solidFill>
            </a:endParaRPr>
          </a:p>
        </p:txBody>
      </p:sp>
      <p:pic>
        <p:nvPicPr>
          <p:cNvPr id="2050" name="Picture 2" descr="https://avatars.mds.yandex.net/i?id=ec47be5dafcf36f9c5c3def1ff94891276f534d1-9181527-images-thumbs&amp;n=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291" y="2357745"/>
            <a:ext cx="4572000" cy="304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93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86E83D-194D-4E9B-D3D0-096F4D6BD81E}"/>
              </a:ext>
            </a:extLst>
          </p:cNvPr>
          <p:cNvSpPr>
            <a:spLocks noGrp="1"/>
          </p:cNvSpPr>
          <p:nvPr>
            <p:ph type="title"/>
          </p:nvPr>
        </p:nvSpPr>
        <p:spPr>
          <a:xfrm>
            <a:off x="5165027" y="119222"/>
            <a:ext cx="6644866" cy="2240735"/>
          </a:xfrm>
        </p:spPr>
        <p:txBody>
          <a:bodyPr>
            <a:normAutofit/>
          </a:bodyPr>
          <a:lstStyle/>
          <a:p>
            <a:pPr algn="ctr"/>
            <a:r>
              <a:rPr lang="ru-RU" dirty="0">
                <a:solidFill>
                  <a:schemeClr val="tx1"/>
                </a:solidFill>
                <a:latin typeface="Times New Roman" panose="02020603050405020304" pitchFamily="18" charset="0"/>
                <a:cs typeface="Times New Roman" panose="02020603050405020304" pitchFamily="18" charset="0"/>
              </a:rPr>
              <a:t>Подходы к формированию Программы</a:t>
            </a:r>
          </a:p>
        </p:txBody>
      </p:sp>
      <p:sp>
        <p:nvSpPr>
          <p:cNvPr id="3" name="Объект 2">
            <a:extLst>
              <a:ext uri="{FF2B5EF4-FFF2-40B4-BE49-F238E27FC236}">
                <a16:creationId xmlns:a16="http://schemas.microsoft.com/office/drawing/2014/main" id="{CF681F92-9C95-834C-1559-85AD5A3A7EFC}"/>
              </a:ext>
            </a:extLst>
          </p:cNvPr>
          <p:cNvSpPr>
            <a:spLocks noGrp="1"/>
          </p:cNvSpPr>
          <p:nvPr>
            <p:ph idx="1"/>
          </p:nvPr>
        </p:nvSpPr>
        <p:spPr>
          <a:xfrm>
            <a:off x="5074083" y="1312607"/>
            <a:ext cx="6735810" cy="5284816"/>
          </a:xfrm>
        </p:spPr>
        <p:txBody>
          <a:bodyPr>
            <a:normAutofit/>
          </a:bodyPr>
          <a:lstStyle/>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1. Сетевое взаимодействие с организациями социализации, образования, охраны здоровья и другими </a:t>
            </a:r>
            <a:r>
              <a:rPr lang="ru-RU" sz="1600" dirty="0" err="1">
                <a:solidFill>
                  <a:schemeClr val="tx1"/>
                </a:solidFill>
                <a:latin typeface="Times New Roman" panose="02020603050405020304" pitchFamily="18" charset="0"/>
                <a:cs typeface="Times New Roman" panose="02020603050405020304" pitchFamily="18" charset="0"/>
              </a:rPr>
              <a:t>партнерами</a:t>
            </a:r>
            <a:r>
              <a:rPr lang="ru-RU" sz="1600" dirty="0">
                <a:solidFill>
                  <a:schemeClr val="tx1"/>
                </a:solidFill>
                <a:latin typeface="Times New Roman" panose="02020603050405020304" pitchFamily="18" charset="0"/>
                <a:cs typeface="Times New Roman" panose="02020603050405020304" pitchFamily="18" charset="0"/>
              </a:rPr>
              <a:t>, которые могут внести вклад в развитие и образование воспитанников: ДОУ устанавливает </a:t>
            </a:r>
            <a:r>
              <a:rPr lang="ru-RU" sz="1600" dirty="0" err="1">
                <a:solidFill>
                  <a:schemeClr val="tx1"/>
                </a:solidFill>
                <a:latin typeface="Times New Roman" panose="02020603050405020304" pitchFamily="18" charset="0"/>
                <a:cs typeface="Times New Roman" panose="02020603050405020304" pitchFamily="18" charset="0"/>
              </a:rPr>
              <a:t>партнерские</a:t>
            </a:r>
            <a:r>
              <a:rPr lang="ru-RU" sz="1600" dirty="0">
                <a:solidFill>
                  <a:schemeClr val="tx1"/>
                </a:solidFill>
                <a:latin typeface="Times New Roman" panose="02020603050405020304" pitchFamily="18" charset="0"/>
                <a:cs typeface="Times New Roman" panose="02020603050405020304" pitchFamily="18" charset="0"/>
              </a:rPr>
              <a:t> отношения не только с семьями воспитанников, но и с другими организациями и лицами, которые могут способствовать удовлетворению особых образовательных потребностей воспитанников с ТНР, оказанию психолого-педагогической и (или) медицинской поддержки в случае необходимости (Центр психолого-педагогической, медицинской и социальной помощи).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2. Индивидуализация образовательных программ дошкольного образования воспитанников с ТНР: предполагает такое построение образовательной деятельности, которое открывает возможности для индивидуализации образовательного процесса и учитывает его интересы, мотивы, способности и психофизические особенности.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3. Развивающее вариативное образование: принцип предполагает, что содержание образования предлагается </a:t>
            </a:r>
            <a:r>
              <a:rPr lang="ru-RU" sz="1600" dirty="0" err="1">
                <a:solidFill>
                  <a:schemeClr val="tx1"/>
                </a:solidFill>
                <a:latin typeface="Times New Roman" panose="02020603050405020304" pitchFamily="18" charset="0"/>
                <a:cs typeface="Times New Roman" panose="02020603050405020304" pitchFamily="18" charset="0"/>
              </a:rPr>
              <a:t>ребенку</a:t>
            </a:r>
            <a:r>
              <a:rPr lang="ru-RU" sz="1600" dirty="0">
                <a:solidFill>
                  <a:schemeClr val="tx1"/>
                </a:solidFill>
                <a:latin typeface="Times New Roman" panose="02020603050405020304" pitchFamily="18" charset="0"/>
                <a:cs typeface="Times New Roman" panose="02020603050405020304" pitchFamily="18" charset="0"/>
              </a:rPr>
              <a:t> через разные виды деятельности с </a:t>
            </a:r>
            <a:r>
              <a:rPr lang="ru-RU" sz="1600" dirty="0" err="1">
                <a:solidFill>
                  <a:schemeClr val="tx1"/>
                </a:solidFill>
                <a:latin typeface="Times New Roman" panose="02020603050405020304" pitchFamily="18" charset="0"/>
                <a:cs typeface="Times New Roman" panose="02020603050405020304" pitchFamily="18" charset="0"/>
              </a:rPr>
              <a:t>учетом</a:t>
            </a:r>
            <a:r>
              <a:rPr lang="ru-RU" sz="1600" dirty="0">
                <a:solidFill>
                  <a:schemeClr val="tx1"/>
                </a:solidFill>
                <a:latin typeface="Times New Roman" panose="02020603050405020304" pitchFamily="18" charset="0"/>
                <a:cs typeface="Times New Roman" panose="02020603050405020304" pitchFamily="18" charset="0"/>
              </a:rPr>
              <a:t> зон актуального и ближайшего развития </a:t>
            </a:r>
            <a:r>
              <a:rPr lang="ru-RU" sz="1600" dirty="0" err="1">
                <a:solidFill>
                  <a:schemeClr val="tx1"/>
                </a:solidFill>
                <a:latin typeface="Times New Roman" panose="02020603050405020304" pitchFamily="18" charset="0"/>
                <a:cs typeface="Times New Roman" panose="02020603050405020304" pitchFamily="18" charset="0"/>
              </a:rPr>
              <a:t>ребенка</a:t>
            </a:r>
            <a:r>
              <a:rPr lang="ru-RU" sz="1600" dirty="0">
                <a:solidFill>
                  <a:schemeClr val="tx1"/>
                </a:solidFill>
                <a:latin typeface="Times New Roman" panose="02020603050405020304" pitchFamily="18" charset="0"/>
                <a:cs typeface="Times New Roman" panose="02020603050405020304" pitchFamily="18" charset="0"/>
              </a:rPr>
              <a:t>, что способствует развитию, расширению как явных, так и скрытых возможностей </a:t>
            </a:r>
            <a:r>
              <a:rPr lang="ru-RU" sz="1600" dirty="0" err="1">
                <a:solidFill>
                  <a:schemeClr val="tx1"/>
                </a:solidFill>
                <a:latin typeface="Times New Roman" panose="02020603050405020304" pitchFamily="18" charset="0"/>
                <a:cs typeface="Times New Roman" panose="02020603050405020304" pitchFamily="18" charset="0"/>
              </a:rPr>
              <a:t>ребенка</a:t>
            </a:r>
            <a:r>
              <a:rPr lang="ru-RU" sz="1600" dirty="0">
                <a:solidFill>
                  <a:schemeClr val="tx1"/>
                </a:solidFill>
                <a:latin typeface="Times New Roman" panose="02020603050405020304" pitchFamily="18" charset="0"/>
                <a:cs typeface="Times New Roman" panose="02020603050405020304" pitchFamily="18" charset="0"/>
              </a:rPr>
              <a:t>.</a:t>
            </a:r>
          </a:p>
          <a:p>
            <a:pPr>
              <a:lnSpc>
                <a:spcPct val="100000"/>
              </a:lnSpc>
            </a:pPr>
            <a:endParaRPr lang="ru-RU" sz="1050" dirty="0">
              <a:solidFill>
                <a:schemeClr val="tx1"/>
              </a:solidFill>
              <a:latin typeface="Times New Roman" panose="02020603050405020304" pitchFamily="18" charset="0"/>
              <a:cs typeface="Times New Roman" panose="02020603050405020304" pitchFamily="18" charset="0"/>
            </a:endParaRPr>
          </a:p>
        </p:txBody>
      </p:sp>
      <p:pic>
        <p:nvPicPr>
          <p:cNvPr id="3074" name="Picture 2" descr="Утренник &quot;Пусть всегда будет детство!&quot; 2021, Надтеречный район - дата и место п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555" y="2654925"/>
            <a:ext cx="4572000" cy="304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822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CAA9A4-49E4-1399-153E-C0CD9B5F929F}"/>
              </a:ext>
            </a:extLst>
          </p:cNvPr>
          <p:cNvSpPr>
            <a:spLocks noGrp="1"/>
          </p:cNvSpPr>
          <p:nvPr>
            <p:ph type="title"/>
          </p:nvPr>
        </p:nvSpPr>
        <p:spPr>
          <a:xfrm>
            <a:off x="5782361" y="179958"/>
            <a:ext cx="5410199" cy="2240735"/>
          </a:xfrm>
        </p:spPr>
        <p:txBody>
          <a:bodyPr>
            <a:normAutofit/>
          </a:bodyPr>
          <a:lstStyle/>
          <a:p>
            <a:pPr algn="ctr"/>
            <a:r>
              <a:rPr lang="ru-RU" dirty="0">
                <a:solidFill>
                  <a:schemeClr val="tx1"/>
                </a:solidFill>
                <a:latin typeface="Times New Roman" panose="02020603050405020304" pitchFamily="18" charset="0"/>
                <a:cs typeface="Times New Roman" panose="02020603050405020304" pitchFamily="18" charset="0"/>
              </a:rPr>
              <a:t>Подходы к формированию Программы</a:t>
            </a:r>
          </a:p>
        </p:txBody>
      </p:sp>
      <p:sp>
        <p:nvSpPr>
          <p:cNvPr id="3" name="Объект 2">
            <a:extLst>
              <a:ext uri="{FF2B5EF4-FFF2-40B4-BE49-F238E27FC236}">
                <a16:creationId xmlns:a16="http://schemas.microsoft.com/office/drawing/2014/main" id="{AC8DC8DF-5524-FFBA-16A6-D4329DB727C6}"/>
              </a:ext>
            </a:extLst>
          </p:cNvPr>
          <p:cNvSpPr>
            <a:spLocks noGrp="1"/>
          </p:cNvSpPr>
          <p:nvPr>
            <p:ph idx="1"/>
          </p:nvPr>
        </p:nvSpPr>
        <p:spPr>
          <a:xfrm>
            <a:off x="5189721" y="1563329"/>
            <a:ext cx="6620269" cy="4951240"/>
          </a:xfrm>
        </p:spPr>
        <p:txBody>
          <a:bodyPr>
            <a:normAutofit/>
          </a:bodyPr>
          <a:lstStyle/>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4. Полнота содержания и интеграция отдельных образовательных областей: в соответствии с ФГОС ДО Программа предполагает всестороннее социально - коммуникативное, познавательное, речевое, художественно - эстетическое и физическое развитие воспитанников посредством различных видов детской активности. Деление Программы на образовательные области не означает, что каждая образовательная область осваивается </a:t>
            </a:r>
            <a:r>
              <a:rPr lang="ru-RU" sz="1400" dirty="0" err="1">
                <a:solidFill>
                  <a:schemeClr val="tx1"/>
                </a:solidFill>
                <a:latin typeface="Times New Roman" panose="02020603050405020304" pitchFamily="18" charset="0"/>
                <a:cs typeface="Times New Roman" panose="02020603050405020304" pitchFamily="18" charset="0"/>
              </a:rPr>
              <a:t>ребенком</a:t>
            </a:r>
            <a:r>
              <a:rPr lang="ru-RU" sz="1400" dirty="0">
                <a:solidFill>
                  <a:schemeClr val="tx1"/>
                </a:solidFill>
                <a:latin typeface="Times New Roman" panose="02020603050405020304" pitchFamily="18" charset="0"/>
                <a:cs typeface="Times New Roman" panose="02020603050405020304" pitchFamily="18" charset="0"/>
              </a:rPr>
              <a:t> по отдельности, в форме изолированных занятий по модели школьных предметов. Между отдельными разделами Программы существуют многообразные взаимосвязи: познавательное развитие воспитанников с ТНР тесно связано с речевым и социально-коммуникативным, художественно - эстетическое - с познавательным и речевым. Содержание образовательной деятельности в каждой области тесно связано с другими областями. Такая организация образовательного процесса соответствует особенностям развития воспитанников с ТНР дошкольного возраста;</a:t>
            </a:r>
          </a:p>
          <a:p>
            <a:pPr marL="0" indent="0" algn="just">
              <a:lnSpc>
                <a:spcPct val="100000"/>
              </a:lnSpc>
              <a:buNone/>
            </a:pPr>
            <a:r>
              <a:rPr lang="ru-RU" sz="1400" dirty="0">
                <a:solidFill>
                  <a:schemeClr val="tx1"/>
                </a:solidFill>
                <a:latin typeface="Times New Roman" panose="02020603050405020304" pitchFamily="18" charset="0"/>
                <a:cs typeface="Times New Roman" panose="02020603050405020304" pitchFamily="18" charset="0"/>
              </a:rPr>
              <a:t>5. Инвариантность ценностей и целей при вариативности средств реализации и достижения целей Программы: ФГОС ДО и Программа задают инвариантные ценности и ориентиры, с </a:t>
            </a:r>
            <a:r>
              <a:rPr lang="ru-RU" sz="1400" dirty="0" err="1">
                <a:solidFill>
                  <a:schemeClr val="tx1"/>
                </a:solidFill>
                <a:latin typeface="Times New Roman" panose="02020603050405020304" pitchFamily="18" charset="0"/>
                <a:cs typeface="Times New Roman" panose="02020603050405020304" pitchFamily="18" charset="0"/>
              </a:rPr>
              <a:t>учетом</a:t>
            </a:r>
            <a:r>
              <a:rPr lang="ru-RU" sz="1400" dirty="0">
                <a:solidFill>
                  <a:schemeClr val="tx1"/>
                </a:solidFill>
                <a:latin typeface="Times New Roman" panose="02020603050405020304" pitchFamily="18" charset="0"/>
                <a:cs typeface="Times New Roman" panose="02020603050405020304" pitchFamily="18" charset="0"/>
              </a:rPr>
              <a:t> которых ДОУ должна разработать свою адаптированную образовательную программу. При этом за ДОУ остаётся право выбора способов их достижения, выбора образовательных программ, учитывающих разнородность состава групп воспитанников, их психофизических особенностей, запросов родителей (законных представителей).</a:t>
            </a:r>
          </a:p>
        </p:txBody>
      </p:sp>
      <p:pic>
        <p:nvPicPr>
          <p:cNvPr id="4098" name="Picture 2" descr="https://avatars.mds.yandex.net/i?id=50242a5255ae73e443e8d387d75b4f268e6f202a-10641465-images-thumbs&amp;n=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543" y="2514948"/>
            <a:ext cx="4572000" cy="304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7286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EDAFD3B-C6F4-8A92-38D9-482BC1758214}"/>
              </a:ext>
            </a:extLst>
          </p:cNvPr>
          <p:cNvSpPr>
            <a:spLocks noGrp="1"/>
          </p:cNvSpPr>
          <p:nvPr>
            <p:ph type="title"/>
          </p:nvPr>
        </p:nvSpPr>
        <p:spPr>
          <a:xfrm>
            <a:off x="457199" y="-90892"/>
            <a:ext cx="11488995" cy="1475183"/>
          </a:xfrm>
        </p:spPr>
        <p:txBody>
          <a:bodyPr>
            <a:normAutofit/>
          </a:bodyPr>
          <a:lstStyle/>
          <a:p>
            <a:pPr algn="ctr"/>
            <a:r>
              <a:rPr lang="ru-RU" sz="2000" b="1" dirty="0">
                <a:solidFill>
                  <a:schemeClr val="tx1"/>
                </a:solidFill>
                <a:latin typeface="Times New Roman" panose="02020603050405020304" pitchFamily="18" charset="0"/>
                <a:cs typeface="Times New Roman" panose="02020603050405020304" pitchFamily="18" charset="0"/>
              </a:rPr>
              <a:t>Планируемые результаты (целевые ориентиры) освоения Программы детьми младшего дошкольного возраста с ТНР</a:t>
            </a:r>
          </a:p>
        </p:txBody>
      </p:sp>
      <p:sp>
        <p:nvSpPr>
          <p:cNvPr id="3" name="Объект 2">
            <a:extLst>
              <a:ext uri="{FF2B5EF4-FFF2-40B4-BE49-F238E27FC236}">
                <a16:creationId xmlns:a16="http://schemas.microsoft.com/office/drawing/2014/main" id="{6540563A-7BBB-2611-2EBA-C71E7C151EA0}"/>
              </a:ext>
            </a:extLst>
          </p:cNvPr>
          <p:cNvSpPr>
            <a:spLocks noGrp="1"/>
          </p:cNvSpPr>
          <p:nvPr>
            <p:ph idx="1"/>
          </p:nvPr>
        </p:nvSpPr>
        <p:spPr>
          <a:xfrm>
            <a:off x="457200" y="1187904"/>
            <a:ext cx="11488994" cy="5670096"/>
          </a:xfrm>
        </p:spPr>
        <p:txBody>
          <a:bodyPr>
            <a:noAutofit/>
          </a:bodyPr>
          <a:lstStyle/>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1) способен к устойчивому эмоциональному контакту с педагогическим работником и обучающимися;</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2) проявляет речевую активность, способность взаимодействовать с окружающими, желание общаться с помощью слова, стремится к расширению понимания речи;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3) понимает названия предметов, действий, признаков, встречающихся в повседневной речи;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4) пополняет активный словарный запас с последующим включением его в простые фразы;</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5) понимает и выполняет словесные инструкции, выраженные простыми по степени сложности синтаксическими конструкциями;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6) различает значения бытовой лексики и их грамматические формы;</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7) называет действия, предметы, </a:t>
            </a:r>
            <a:r>
              <a:rPr lang="ru-RU" sz="1600" dirty="0" err="1">
                <a:solidFill>
                  <a:schemeClr val="tx1"/>
                </a:solidFill>
                <a:latin typeface="Times New Roman" panose="02020603050405020304" pitchFamily="18" charset="0"/>
                <a:cs typeface="Times New Roman" panose="02020603050405020304" pitchFamily="18" charset="0"/>
              </a:rPr>
              <a:t>изображенные</a:t>
            </a:r>
            <a:r>
              <a:rPr lang="ru-RU" sz="1600" dirty="0">
                <a:solidFill>
                  <a:schemeClr val="tx1"/>
                </a:solidFill>
                <a:latin typeface="Times New Roman" panose="02020603050405020304" pitchFamily="18" charset="0"/>
                <a:cs typeface="Times New Roman" panose="02020603050405020304" pitchFamily="18" charset="0"/>
              </a:rPr>
              <a:t> на картинке, выполненные персонажами сказок или другими объектами;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8) участвует в элементарном диалоге (отвечает на вопросы после прочтения сказки, используя слова, простые предложения, состоящие из двух-трех слов, которые могут добавляться жестами);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9) рассказывает двустишья;</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10) использует слова, простые предложения, состоящие из двух-трех слов, которые могут сопровождаться жестами;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11) произносит простые по артикуляции звуки;</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12) воспроизводит </a:t>
            </a:r>
            <a:r>
              <a:rPr lang="ru-RU" sz="1600" dirty="0" err="1">
                <a:solidFill>
                  <a:schemeClr val="tx1"/>
                </a:solidFill>
                <a:latin typeface="Times New Roman" panose="02020603050405020304" pitchFamily="18" charset="0"/>
                <a:cs typeface="Times New Roman" panose="02020603050405020304" pitchFamily="18" charset="0"/>
              </a:rPr>
              <a:t>звукослоговую</a:t>
            </a:r>
            <a:r>
              <a:rPr lang="ru-RU" sz="1600" dirty="0">
                <a:solidFill>
                  <a:schemeClr val="tx1"/>
                </a:solidFill>
                <a:latin typeface="Times New Roman" panose="02020603050405020304" pitchFamily="18" charset="0"/>
                <a:cs typeface="Times New Roman" panose="02020603050405020304" pitchFamily="18" charset="0"/>
              </a:rPr>
              <a:t> структуру двухсложных слов, состоящих из открытых, закрытых слогов;</a:t>
            </a:r>
          </a:p>
          <a:p>
            <a:pPr marL="0" indent="0" algn="just">
              <a:lnSpc>
                <a:spcPct val="100000"/>
              </a:lnSpc>
              <a:buNone/>
            </a:pPr>
            <a:r>
              <a:rPr lang="ru-RU" sz="1600" dirty="0">
                <a:solidFill>
                  <a:schemeClr val="tx1"/>
                </a:solidFill>
                <a:latin typeface="Times New Roman" panose="02020603050405020304" pitchFamily="18" charset="0"/>
                <a:cs typeface="Times New Roman" panose="02020603050405020304" pitchFamily="18" charset="0"/>
              </a:rPr>
              <a:t>13) выполняет отдельные ролевые действия, носящие условный характер, участвует в разыгрывании сюжета: цепочки двух-трех действий;</a:t>
            </a:r>
          </a:p>
          <a:p>
            <a:pPr>
              <a:lnSpc>
                <a:spcPct val="100000"/>
              </a:lnSpc>
            </a:pPr>
            <a:endParaRPr lang="ru-RU"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6565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41373B-8118-87EC-8A84-0FEBB63AF933}"/>
              </a:ext>
            </a:extLst>
          </p:cNvPr>
          <p:cNvSpPr>
            <a:spLocks noGrp="1"/>
          </p:cNvSpPr>
          <p:nvPr>
            <p:ph type="title"/>
          </p:nvPr>
        </p:nvSpPr>
        <p:spPr>
          <a:xfrm>
            <a:off x="192527" y="-61552"/>
            <a:ext cx="11871654" cy="1020197"/>
          </a:xfrm>
        </p:spPr>
        <p:txBody>
          <a:bodyPr>
            <a:normAutofit/>
          </a:bodyPr>
          <a:lstStyle/>
          <a:p>
            <a:pPr algn="ctr"/>
            <a:r>
              <a:rPr lang="ru-RU" sz="2400" dirty="0">
                <a:solidFill>
                  <a:schemeClr val="tx2"/>
                </a:solidFill>
                <a:latin typeface="Times New Roman" panose="02020603050405020304" pitchFamily="18" charset="0"/>
                <a:cs typeface="Times New Roman" panose="02020603050405020304" pitchFamily="18" charset="0"/>
              </a:rPr>
              <a:t>Планируемые результаты (целевые ориентиры) освоения Программы детьми младшего дошкольного возраста с ТНР</a:t>
            </a:r>
          </a:p>
        </p:txBody>
      </p:sp>
      <p:sp>
        <p:nvSpPr>
          <p:cNvPr id="3" name="Объект 2">
            <a:extLst>
              <a:ext uri="{FF2B5EF4-FFF2-40B4-BE49-F238E27FC236}">
                <a16:creationId xmlns:a16="http://schemas.microsoft.com/office/drawing/2014/main" id="{AAD1D3BD-FA99-D720-A051-5C0602C8DA74}"/>
              </a:ext>
            </a:extLst>
          </p:cNvPr>
          <p:cNvSpPr>
            <a:spLocks noGrp="1"/>
          </p:cNvSpPr>
          <p:nvPr>
            <p:ph idx="1"/>
          </p:nvPr>
        </p:nvSpPr>
        <p:spPr>
          <a:xfrm>
            <a:off x="117476" y="1750991"/>
            <a:ext cx="11946705" cy="4763578"/>
          </a:xfrm>
        </p:spPr>
        <p:txBody>
          <a:bodyPr>
            <a:noAutofit/>
          </a:bodyPr>
          <a:lstStyle/>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14) соблюдает в игре элементарные правила;</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15) осуществляет перенос, сформированных ранее игровых действий в различные игры;</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16) проявляет интерес к действиям других воспитанников, может им подражать;</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17) замечает несоответствие поведения других воспитанников требованиям педагогического работника;</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18) выражает интерес и проявляет внимание к различным эмоциональным состояниям человека;</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19) показывает по словесной инструкции и может назвать два-четыре основных цвета и две-три формы;</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20) выбирает из трех предметов разной величины «самый большой» («самый маленький»);</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21) усваивает сведения о мире людей и рукотворных материалах;</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22) считает с соблюдением принципа «один к одному» (в доступных пределах счета);</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23) знает реальные явления и их изображения: контрастные времена года (лето и зима) и части суток (день и ночь);</a:t>
            </a:r>
          </a:p>
          <a:p>
            <a:pPr marL="0" indent="0" algn="just">
              <a:lnSpc>
                <a:spcPct val="100000"/>
              </a:lnSpc>
              <a:buNone/>
            </a:pPr>
            <a:r>
              <a:rPr lang="ru-RU" dirty="0">
                <a:solidFill>
                  <a:schemeClr val="tx1"/>
                </a:solidFill>
                <a:latin typeface="Times New Roman" panose="02020603050405020304" pitchFamily="18" charset="0"/>
                <a:cs typeface="Times New Roman" panose="02020603050405020304" pitchFamily="18" charset="0"/>
              </a:rPr>
              <a:t>24) эмоционально положительно относится ко всем видам детской деятельности, </a:t>
            </a:r>
            <a:r>
              <a:rPr lang="ru-RU" dirty="0" err="1">
                <a:solidFill>
                  <a:schemeClr val="tx1"/>
                </a:solidFill>
                <a:latin typeface="Times New Roman" panose="02020603050405020304" pitchFamily="18" charset="0"/>
                <a:cs typeface="Times New Roman" panose="02020603050405020304" pitchFamily="18" charset="0"/>
              </a:rPr>
              <a:t>ее</a:t>
            </a:r>
            <a:r>
              <a:rPr lang="ru-RU" dirty="0">
                <a:solidFill>
                  <a:schemeClr val="tx1"/>
                </a:solidFill>
                <a:latin typeface="Times New Roman" panose="02020603050405020304" pitchFamily="18" charset="0"/>
                <a:cs typeface="Times New Roman" panose="02020603050405020304" pitchFamily="18" charset="0"/>
              </a:rPr>
              <a:t> процессу и результатам;</a:t>
            </a:r>
          </a:p>
        </p:txBody>
      </p:sp>
    </p:spTree>
    <p:extLst>
      <p:ext uri="{BB962C8B-B14F-4D97-AF65-F5344CB8AC3E}">
        <p14:creationId xmlns:p14="http://schemas.microsoft.com/office/powerpoint/2010/main" val="1593814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D8B131-A4FC-FFF5-C29C-E61BB1A1B0AE}"/>
              </a:ext>
            </a:extLst>
          </p:cNvPr>
          <p:cNvSpPr>
            <a:spLocks noGrp="1"/>
          </p:cNvSpPr>
          <p:nvPr>
            <p:ph type="title"/>
          </p:nvPr>
        </p:nvSpPr>
        <p:spPr>
          <a:xfrm>
            <a:off x="317529" y="-3440"/>
            <a:ext cx="11702406" cy="1006330"/>
          </a:xfrm>
        </p:spPr>
        <p:txBody>
          <a:bodyPr>
            <a:normAutofit/>
          </a:bodyPr>
          <a:lstStyle/>
          <a:p>
            <a:pPr algn="ctr"/>
            <a:r>
              <a:rPr lang="ru-RU" sz="2400" dirty="0">
                <a:solidFill>
                  <a:schemeClr val="tx2"/>
                </a:solidFill>
                <a:latin typeface="Times New Roman" panose="02020603050405020304" pitchFamily="18" charset="0"/>
                <a:cs typeface="Times New Roman" panose="02020603050405020304" pitchFamily="18" charset="0"/>
              </a:rPr>
              <a:t>Планируемые результаты (целевые ориентиры) освоения Программы детьми младшего дошкольного возраста с ТНР</a:t>
            </a:r>
          </a:p>
        </p:txBody>
      </p:sp>
      <p:sp>
        <p:nvSpPr>
          <p:cNvPr id="3" name="Объект 2">
            <a:extLst>
              <a:ext uri="{FF2B5EF4-FFF2-40B4-BE49-F238E27FC236}">
                <a16:creationId xmlns:a16="http://schemas.microsoft.com/office/drawing/2014/main" id="{2D5322E5-F4EE-ED28-F31F-0CE8435F1488}"/>
              </a:ext>
            </a:extLst>
          </p:cNvPr>
          <p:cNvSpPr>
            <a:spLocks noGrp="1"/>
          </p:cNvSpPr>
          <p:nvPr>
            <p:ph idx="1"/>
          </p:nvPr>
        </p:nvSpPr>
        <p:spPr>
          <a:xfrm>
            <a:off x="214899" y="1671571"/>
            <a:ext cx="11805036" cy="5014707"/>
          </a:xfrm>
        </p:spPr>
        <p:txBody>
          <a:bodyPr>
            <a:normAutofit/>
          </a:bodyPr>
          <a:lstStyle/>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25) владеет некоторыми операционально-техническими сторонами изобразительной деятельности, пользуется карандашами, фломастерами, кистью, мелом, мелками;</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26) планирует основные этапы предстоящей работы с помощью педагогического работника;</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27) с помощью педагогического работника и самостоятельно выполняет ритмические движения с музыкальным сопровождением;</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28) осваивает различные виды движения (бег, лазанье, перешагивание);</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29) обладает навыками элементарной ориентировки в пространстве, (движение по сенсорным дорожкам и коврикам, погружение и перемещение в сухом бассейне);</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30) действует в соответствии с инструкцией;</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31) выполняет по образцу, а затем самостоятельно простейшие построения и перестроения, физические упражнения в соответствии с указаниями инструктора по физической культуре (воспитателя);</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32) стремится принимать активное участие в подвижных играх;</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33) выполняет орудийные действия с предметами бытового назначения с незначительной помощью педагогического работника;</a:t>
            </a:r>
          </a:p>
          <a:p>
            <a:pPr algn="just">
              <a:lnSpc>
                <a:spcPct val="100000"/>
              </a:lnSpc>
            </a:pPr>
            <a:r>
              <a:rPr lang="ru-RU" sz="1600" dirty="0">
                <a:solidFill>
                  <a:schemeClr val="tx1"/>
                </a:solidFill>
                <a:latin typeface="Times New Roman" panose="02020603050405020304" pitchFamily="18" charset="0"/>
                <a:cs typeface="Times New Roman" panose="02020603050405020304" pitchFamily="18" charset="0"/>
              </a:rPr>
              <a:t>34) с незначительной помощью педагогического работника стремится поддерживать опрятность во внешнем виде, выполняет основные культурно-гигиенические действия, ориентируясь на образец и словесные просьбы педагогического работника.</a:t>
            </a:r>
          </a:p>
        </p:txBody>
      </p:sp>
    </p:spTree>
    <p:extLst>
      <p:ext uri="{BB962C8B-B14F-4D97-AF65-F5344CB8AC3E}">
        <p14:creationId xmlns:p14="http://schemas.microsoft.com/office/powerpoint/2010/main" val="3270529864"/>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316</TotalTime>
  <Words>3661</Words>
  <Application>Microsoft Office PowerPoint</Application>
  <PresentationFormat>Широкоэкранный</PresentationFormat>
  <Paragraphs>142</Paragraphs>
  <Slides>21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21</vt:i4>
      </vt:variant>
    </vt:vector>
  </HeadingPairs>
  <TitlesOfParts>
    <vt:vector size="26" baseType="lpstr">
      <vt:lpstr>Arial</vt:lpstr>
      <vt:lpstr>Century Gothic</vt:lpstr>
      <vt:lpstr>Times New Roman</vt:lpstr>
      <vt:lpstr>Wingdings 3</vt:lpstr>
      <vt:lpstr>Легкий дым</vt:lpstr>
      <vt:lpstr>Краткая презентация АОП с ТНР</vt:lpstr>
      <vt:lpstr> Цель Программы</vt:lpstr>
      <vt:lpstr>Задачи Программы</vt:lpstr>
      <vt:lpstr>Принципы формирования Программы</vt:lpstr>
      <vt:lpstr>Подходы к формированию Программы</vt:lpstr>
      <vt:lpstr>Подходы к формированию Программы</vt:lpstr>
      <vt:lpstr>Планируемые результаты (целевые ориентиры) освоения Программы детьми младшего дошкольного возраста с ТНР</vt:lpstr>
      <vt:lpstr>Планируемые результаты (целевые ориентиры) освоения Программы детьми младшего дошкольного возраста с ТНР</vt:lpstr>
      <vt:lpstr>Планируемые результаты (целевые ориентиры) освоения Программы детьми младшего дошкольного возраста с ТНР</vt:lpstr>
      <vt:lpstr>Планируемые результаты (целевые ориентиры) на этапе завершения освоения Программы</vt:lpstr>
      <vt:lpstr>Планируемые результаты (целевые ориентиры) на этапе завершения освоения Программы</vt:lpstr>
      <vt:lpstr>Планируемые результаты (целевые ориентиры) на этапе завершения освоения Программы</vt:lpstr>
      <vt:lpstr>Особенности взаимодействия педагогического коллектива с семьями дошкольников с ТНР:</vt:lpstr>
      <vt:lpstr>Особенности взаимодействия педагогического коллектива с семьями дошкольников с ТНР:</vt:lpstr>
      <vt:lpstr>Особенности взаимодействия педагогического коллектива с семьями дошкольников с ТНР:</vt:lpstr>
      <vt:lpstr>Часть Программы, формируемая участниками образовательных отношений</vt:lpstr>
      <vt:lpstr>Планируемые результаты: речевое развитие</vt:lpstr>
      <vt:lpstr>Планируемые результаты: познавательное развитие</vt:lpstr>
      <vt:lpstr>Планируемые результаты: социально-коммуникативное развитие</vt:lpstr>
      <vt:lpstr>Планируемые результаты: художественно-эстетическое развитие</vt:lpstr>
      <vt:lpstr>Планируемые результаты: физическое развитие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Краткая презентация АОП</dc:title>
  <dc:creator>Екатерина Суралёва</dc:creator>
  <cp:lastModifiedBy>metodist</cp:lastModifiedBy>
  <cp:revision>5</cp:revision>
  <dcterms:created xsi:type="dcterms:W3CDTF">2023-08-31T06:29:15Z</dcterms:created>
  <dcterms:modified xsi:type="dcterms:W3CDTF">2024-12-01T16:40:05Z</dcterms:modified>
</cp:coreProperties>
</file>