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9" r:id="rId1"/>
  </p:sldMasterIdLst>
  <p:sldIdLst>
    <p:sldId id="279" r:id="rId2"/>
    <p:sldId id="281" r:id="rId3"/>
    <p:sldId id="295" r:id="rId4"/>
    <p:sldId id="276" r:id="rId5"/>
    <p:sldId id="284" r:id="rId6"/>
    <p:sldId id="293" r:id="rId7"/>
    <p:sldId id="292" r:id="rId8"/>
    <p:sldId id="298" r:id="rId9"/>
    <p:sldId id="270" r:id="rId10"/>
    <p:sldId id="29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>
                    <a:lumMod val="50000"/>
                  </a:schemeClr>
                </a:solidFill>
              </a:defRPr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</a:rPr>
              <a:t>Педагогический коллектив </a:t>
            </a:r>
          </a:p>
          <a:p>
            <a:pPr>
              <a:defRPr>
                <a:solidFill>
                  <a:schemeClr val="accent2">
                    <a:lumMod val="50000"/>
                  </a:schemeClr>
                </a:solidFill>
              </a:defRPr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</a:rPr>
              <a:t>по уровню образования:</a:t>
            </a:r>
          </a:p>
        </c:rich>
      </c:tx>
      <c:layout>
        <c:manualLayout>
          <c:xMode val="edge"/>
          <c:yMode val="edge"/>
          <c:x val="0.11374328626323341"/>
          <c:y val="4.9347295255508704E-2"/>
        </c:manualLayout>
      </c:layout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664309646455489"/>
          <c:y val="0.22476111518214562"/>
          <c:w val="0.46629566198493788"/>
          <c:h val="0.5335478383605978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уровню образования: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416C-42CE-9177-63C28EDF8EB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416C-42CE-9177-63C28EDF8EB6}"/>
              </c:ext>
            </c:extLst>
          </c:dPt>
          <c:cat>
            <c:strRef>
              <c:f>Лист1!$A$2:$A$3</c:f>
              <c:strCache>
                <c:ptCount val="2"/>
                <c:pt idx="0">
                  <c:v>Высшее</c:v>
                </c:pt>
                <c:pt idx="1">
                  <c:v>Среднее специальное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6C-42CE-9177-63C28EDF8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119646848"/>
        <c:axId val="64398464"/>
        <c:axId val="0"/>
      </c:bar3DChart>
      <c:catAx>
        <c:axId val="119646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398464"/>
        <c:crosses val="autoZero"/>
        <c:auto val="1"/>
        <c:lblAlgn val="ctr"/>
        <c:lblOffset val="100"/>
        <c:noMultiLvlLbl val="0"/>
      </c:catAx>
      <c:valAx>
        <c:axId val="64398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6468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 i="1">
                <a:solidFill>
                  <a:schemeClr val="tx1"/>
                </a:solidFill>
              </a:defRPr>
            </a:pPr>
            <a:endParaRPr lang="ru-RU"/>
          </a:p>
        </c:txPr>
      </c:legendEntry>
      <c:overlay val="0"/>
      <c:txPr>
        <a:bodyPr/>
        <a:lstStyle/>
        <a:p>
          <a:pPr>
            <a:defRPr sz="1200" b="1" i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i="1" dirty="0">
                <a:solidFill>
                  <a:schemeClr val="accent2">
                    <a:lumMod val="50000"/>
                  </a:schemeClr>
                </a:solidFill>
              </a:rPr>
              <a:t>Педагогический коллектив по уровню квалификации: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квалификационным категориям: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AB13-49F6-B0C1-5CA334CE5805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DB1-43E6-9390-6B8AFA64720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ADB1-43E6-9390-6B8AFA64720E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2-ADB1-43E6-9390-6B8AFA64720E}"/>
              </c:ext>
            </c:extLst>
          </c:dPt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1 категория</c:v>
                </c:pt>
                <c:pt idx="2">
                  <c:v>Соответствие занимаемой должности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</c:v>
                </c:pt>
                <c:pt idx="1">
                  <c:v>46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B1-43E6-9390-6B8AFA647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72647424"/>
        <c:axId val="72648960"/>
        <c:axId val="0"/>
      </c:bar3DChart>
      <c:catAx>
        <c:axId val="72647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2648960"/>
        <c:crosses val="autoZero"/>
        <c:auto val="1"/>
        <c:lblAlgn val="ctr"/>
        <c:lblOffset val="100"/>
        <c:noMultiLvlLbl val="0"/>
      </c:catAx>
      <c:valAx>
        <c:axId val="7264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i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26474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 i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 i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="1" i="1"/>
            </a:pPr>
            <a:endParaRPr lang="ru-RU"/>
          </a:p>
        </c:txPr>
      </c:legendEntry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14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012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6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26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72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4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7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8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1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55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3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7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3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  <p:sldLayoutId id="2147483753" r:id="rId14"/>
    <p:sldLayoutId id="2147483754" r:id="rId15"/>
    <p:sldLayoutId id="2147483755" r:id="rId1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201738"/>
            <a:ext cx="9898063" cy="3663950"/>
          </a:xfrm>
        </p:spPr>
        <p:txBody>
          <a:bodyPr>
            <a:normAutofit/>
          </a:bodyPr>
          <a:lstStyle/>
          <a:p>
            <a:pPr algn="ctr"/>
            <a:r>
              <a:rPr lang="ru-RU" sz="49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 </a:t>
            </a:r>
            <a:br>
              <a:rPr lang="ru-RU" sz="49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профессиональной деятельности руководителя</a:t>
            </a:r>
            <a:br>
              <a:rPr lang="ru-RU" sz="49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2023- 2024гг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297363"/>
            <a:ext cx="10050463" cy="1408112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подготовлен</a:t>
            </a:r>
          </a:p>
          <a:p>
            <a:pPr algn="r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Жучковой Наталией Игоревной, </a:t>
            </a:r>
          </a:p>
          <a:p>
            <a:pPr algn="r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заведующим МБДОУ «Детский сад № 51 </a:t>
            </a:r>
          </a:p>
          <a:p>
            <a:pPr algn="r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комбинированного вида»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70263" y="269326"/>
            <a:ext cx="1123367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сад № 51 комбинированного вида»</a:t>
            </a:r>
          </a:p>
          <a:p>
            <a:pPr algn="ctr"/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3629" y="5867400"/>
            <a:ext cx="2213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Гатчина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72837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9133" y="1947333"/>
            <a:ext cx="8255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1938"/>
            <a:ext cx="10363200" cy="93980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образовательной учреждение </a:t>
            </a:r>
            <a:b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«Детский сад № 51 комбинированного вида»</a:t>
            </a:r>
            <a:b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10642600" cy="4979988"/>
          </a:xfrm>
        </p:spPr>
        <p:txBody>
          <a:bodyPr>
            <a:normAutofit/>
          </a:bodyPr>
          <a:lstStyle/>
          <a:p>
            <a:endParaRPr lang="ru-RU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14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27839343"/>
              </p:ext>
            </p:extLst>
          </p:nvPr>
        </p:nvGraphicFramePr>
        <p:xfrm>
          <a:off x="0" y="2252663"/>
          <a:ext cx="432752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62602673"/>
              </p:ext>
            </p:extLst>
          </p:nvPr>
        </p:nvGraphicFramePr>
        <p:xfrm>
          <a:off x="5393267" y="2362200"/>
          <a:ext cx="5528733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194733"/>
            <a:ext cx="10734675" cy="1964267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Кадры решают всё!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36% педагогов ДОУ начинали трудовую деятельность младшими воспитателями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возраст педагогов – 42 года</a:t>
            </a:r>
          </a:p>
        </p:txBody>
      </p:sp>
    </p:spTree>
  </p:cSld>
  <p:clrMapOvr>
    <a:masterClrMapping/>
  </p:clrMapOvr>
  <p:transition advClick="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31801" y="2184400"/>
            <a:ext cx="9982200" cy="446193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в Учреждении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конкурентноспособной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социально-педагогической системы дошкольного образования в соответствии с ФГОС ДО, реализующей право каждого ребенка на качественное дошкольное образование, полноценное развитие в период дошкольного детства, успешную социализацию и самореализацию.</a:t>
            </a:r>
          </a:p>
          <a:p>
            <a:pPr algn="just">
              <a:buNone/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buNone/>
            </a:pPr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 1 «Детский сад будущего» 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№2 «Детский сад и семья» в рамках федерального проекта «Поддержка семей, имеющих детей»</a:t>
            </a:r>
          </a:p>
          <a:p>
            <a:pPr>
              <a:lnSpc>
                <a:spcPct val="110000"/>
              </a:lnSpc>
              <a:buNone/>
            </a:pPr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 3 «В мире профессий» в рамках федерального проекта </a:t>
            </a:r>
          </a:p>
          <a:p>
            <a:pPr>
              <a:lnSpc>
                <a:spcPct val="110000"/>
              </a:lnSpc>
              <a:buNone/>
            </a:pPr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«Успех каждого ребенка» </a:t>
            </a:r>
          </a:p>
          <a:p>
            <a:pPr algn="just">
              <a:buNone/>
            </a:pP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91589" y="174633"/>
            <a:ext cx="919625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развития</a:t>
            </a:r>
            <a:endParaRPr kumimoji="0" lang="ru-RU" sz="3600" b="1" i="1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МБДОУ «Детский сад № 41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комбинированного вида»</a:t>
            </a:r>
            <a:r>
              <a:rPr lang="ru-RU" sz="3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2021-2025 гг.</a:t>
            </a:r>
            <a:endParaRPr kumimoji="0" lang="ru-RU" sz="3600" b="1" i="1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234950"/>
            <a:ext cx="10906125" cy="9572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70932" y="397933"/>
            <a:ext cx="10549467" cy="60790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 1 «Детский сад будущего» </a:t>
            </a:r>
          </a:p>
          <a:p>
            <a:pPr>
              <a:buNone/>
            </a:pPr>
            <a:r>
              <a:rPr lang="ru-RU" sz="18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мероприятий по эффективному использованию возможностей ДОУ для повышения качества,  доступности образования и престижа учреждения.</a:t>
            </a:r>
          </a:p>
          <a:p>
            <a:pPr>
              <a:buNone/>
            </a:pP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Управленческие решения: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 уровня квалификации, профессионального мастерства и развития педагогических компетенций;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трансляция опыта работы на муниципальном, областном и всероссийском уровнях;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включение в образовательный процесс цифровых образовательных ресурсов с учетом потребностей детей, педагогов, родителей;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развития детей, в т.ч. для детей с ОВЗ, детей-инвалидов и одаренных детей;</a:t>
            </a:r>
          </a:p>
          <a:p>
            <a:pPr lvl="0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модернизация материальной базы, развивающей предметно-пространственной среды ДОУ;</a:t>
            </a:r>
          </a:p>
          <a:p>
            <a:pPr lvl="0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обновление материально-технических и медико-социальных условий пребывания детей в учреждении.  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863" y="-357051"/>
            <a:ext cx="7559040" cy="145433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6997" y="330200"/>
            <a:ext cx="10694936" cy="56049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 2 «Детский сад и семья» в рамках федерального проекта «Поддержка семей, имеющих детей» </a:t>
            </a:r>
          </a:p>
          <a:p>
            <a:pPr>
              <a:buNone/>
            </a:pP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Цель: 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психолого-педагогической компетентности родителей, в т.ч. имеющих детей с ОВЗ, путем разработки комплекса мер по психолого-педагогической, методической и консультационной помощи.</a:t>
            </a:r>
          </a:p>
          <a:p>
            <a:pPr>
              <a:buNone/>
            </a:pP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Управленческие решения:</a:t>
            </a:r>
          </a:p>
          <a:p>
            <a:pPr lvl="0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 системы  комплексного  психолого-педагогического  сопровождения воспитанников и их родителей;</a:t>
            </a:r>
          </a:p>
          <a:p>
            <a:pPr lvl="0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функционирование на базе ДОУ консультационного пункта;</a:t>
            </a:r>
          </a:p>
          <a:p>
            <a:pPr lvl="0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родителей в деятельность, направленную на создание условий, способствующих развитию,  оздоровлению  и  воспитанию  детей;  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индивидуальных образовательных маршрутов, в т.ч. для детей-инвалидов и одаренных детей.</a:t>
            </a: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357188"/>
            <a:ext cx="7950200" cy="1314451"/>
          </a:xfrm>
        </p:spPr>
        <p:txBody>
          <a:bodyPr>
            <a:normAutofit/>
          </a:bodyPr>
          <a:lstStyle/>
          <a:p>
            <a:pPr algn="ctr"/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4000" y="211667"/>
            <a:ext cx="10049933" cy="59689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№ 3 «В мире профессий» в рамках федерального проекта «Успех каждого ребенка» </a:t>
            </a:r>
          </a:p>
          <a:p>
            <a:pPr>
              <a:buNone/>
            </a:pP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в образовательном пространстве ДОУ в условиях реализации ФГОС ДО  РППС, адекватную возрастным особенностям и современным требованиям, способствующую развитию ранней профориентации дошкольников.</a:t>
            </a:r>
          </a:p>
          <a:p>
            <a:pPr>
              <a:buNone/>
            </a:pP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Управленческие решения: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инноваций как необходимого условия для проживания каждым ребенком радостного и счастливого детства;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проектов по инновационной деятельности в статусе экспериментальной площадки федерального уровня «От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Фрёбеля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робота: растим будущих инженеров»;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воспитанников в конкурсном движении всех уровней и демонстрация успехов в разных видах деятельности;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и реализация проектов по работе с родителями с применением инновационных технологий в каждой возрастной группе детского сада;</a:t>
            </a:r>
          </a:p>
          <a:p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включение детского сада в сетевое взаимодействие по теме «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Техномир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дошкольника» с 2024 года 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pPr lvl="0"/>
            <a:endParaRPr lang="ru-RU" dirty="0"/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дошкольного учреждения: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4201" y="1185333"/>
            <a:ext cx="8733970" cy="4856029"/>
          </a:xfrm>
        </p:spPr>
        <p:txBody>
          <a:bodyPr/>
          <a:lstStyle/>
          <a:p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Падение контингента в ДОУ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Увеличение количества детей с ОВЗ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Наличие педагогов без опыта работы или с маленьким опытом работы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медицинского работника в штате ДОУ</a:t>
            </a:r>
          </a:p>
          <a:p>
            <a:pPr algn="ctr">
              <a:buNone/>
            </a:pPr>
            <a:r>
              <a:rPr lang="ru-RU" sz="2800" b="1" i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Управленческие решения: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Постоянная работа над имиджем и престижем учреждения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Оказание психолого-педагогической помощи детям с ОВЗ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Оптимизация системы наставничества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Ходатайство в Гатчинскую КМБ</a:t>
            </a:r>
          </a:p>
          <a:p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03200"/>
            <a:ext cx="8774113" cy="135731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     </a:t>
            </a:r>
            <a:r>
              <a:rPr lang="ru-RU" sz="2800" b="1" i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2200" b="1" i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70933" y="719667"/>
            <a:ext cx="9246130" cy="590179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alt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престижа и конкурентоспособности Учреждения;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равных стартовых возможностей дошкольникам;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построение образовательной деятельности в соответствии с особенностями развития детей;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успешная адаптация выпускников учреждения в первом классе школы (97%);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эффективное использование цифровых технологий в работе детского сада;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современной развивающей предметно-пространственной среды в соответствии с требованиями ФГОС ДО; 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повышение профессиональной компетентности педагогов за счет прохождения повышения квалификации и переподготовки, участия в региональных и федеральных профессиональных мероприятиях;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замечаний от органов надзора и контроля в сфере охраны труда и безопасности; </a:t>
            </a:r>
          </a:p>
          <a:p>
            <a:pPr lvl="0"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случаев травматизма;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обоснованных жалоб со стороны родителей;</a:t>
            </a:r>
          </a:p>
          <a:p>
            <a:pPr algn="just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удовлетворенность родителей  условиями пребывания ребенка в ДОУ по результатам НОКО 92,89%</a:t>
            </a:r>
          </a:p>
          <a:p>
            <a:pPr>
              <a:buNone/>
            </a:pPr>
            <a:r>
              <a:rPr lang="ru-RU" sz="7000" b="1" i="1" dirty="0">
                <a:solidFill>
                  <a:srgbClr val="37A76F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7000" b="1" i="1" u="sng" dirty="0">
                <a:solidFill>
                  <a:srgbClr val="37A76F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Вывод: </a:t>
            </a:r>
            <a:br>
              <a:rPr lang="ru-RU" sz="5100" b="1" i="1" dirty="0">
                <a:solidFill>
                  <a:srgbClr val="63A537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51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Реализация программы развития обеспечивает позитивную динамику развития качества дошкольного образования и достижений ДОУ</a:t>
            </a:r>
            <a:r>
              <a:rPr lang="ru-RU" sz="51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соответствии с поставленными целями и задачами</a:t>
            </a:r>
            <a:r>
              <a:rPr lang="ru-RU" sz="51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sz="51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2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1031</TotalTime>
  <Words>735</Words>
  <Application>Microsoft Office PowerPoint</Application>
  <PresentationFormat>Широкоэкранный</PresentationFormat>
  <Paragraphs>83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Отчет  о профессиональной деятельности руководителя за 2023- 2024гг </vt:lpstr>
      <vt:lpstr>Муниципальное бюджетное дошкольное образовательной учреждение  «Детский сад № 51 комбинированного вида» </vt:lpstr>
      <vt:lpstr>Кадры решают всё! 36% педагогов ДОУ начинали трудовую деятельность младшими воспитателями Средний возраст педагогов – 42 года</vt:lpstr>
      <vt:lpstr>Презентация PowerPoint</vt:lpstr>
      <vt:lpstr>  </vt:lpstr>
      <vt:lpstr>  </vt:lpstr>
      <vt:lpstr> </vt:lpstr>
      <vt:lpstr>Проблемы дошкольного учреждения:</vt:lpstr>
      <vt:lpstr>     Результаты: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для заведующих для представления результатов профессиональной деятельности руководителя  на основе Программы развития учреждения.</dc:title>
  <dc:creator>оксана</dc:creator>
  <cp:lastModifiedBy>садик</cp:lastModifiedBy>
  <cp:revision>115</cp:revision>
  <dcterms:created xsi:type="dcterms:W3CDTF">2024-01-22T18:06:28Z</dcterms:created>
  <dcterms:modified xsi:type="dcterms:W3CDTF">2024-05-28T17:14:52Z</dcterms:modified>
</cp:coreProperties>
</file>