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8" r:id="rId18"/>
    <p:sldId id="279" r:id="rId19"/>
    <p:sldId id="280" r:id="rId20"/>
    <p:sldId id="277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9"/>
  </p:normalViewPr>
  <p:slideViewPr>
    <p:cSldViewPr snapToGrid="0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2A4C70-459C-4E13-A0A7-C9614552EB9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85612D-5D02-42A2-8A00-2FB8F19F3D80}">
      <dgm:prSet/>
      <dgm:spPr/>
      <dgm:t>
        <a:bodyPr/>
        <a:lstStyle/>
        <a:p>
          <a:r>
            <a:rPr lang="ru-RU"/>
            <a:t>Задачи программы:</a:t>
          </a:r>
          <a:endParaRPr lang="en-US"/>
        </a:p>
      </dgm:t>
    </dgm:pt>
    <dgm:pt modelId="{70E6FE32-FA4D-4C53-819C-9071C1A60B26}" type="parTrans" cxnId="{EFBDDDF8-24F8-4C31-9F44-7F2A2BF5881C}">
      <dgm:prSet/>
      <dgm:spPr/>
      <dgm:t>
        <a:bodyPr/>
        <a:lstStyle/>
        <a:p>
          <a:endParaRPr lang="en-US"/>
        </a:p>
      </dgm:t>
    </dgm:pt>
    <dgm:pt modelId="{C5E329FD-74D9-426E-B083-B954C6F0475E}" type="sibTrans" cxnId="{EFBDDDF8-24F8-4C31-9F44-7F2A2BF5881C}">
      <dgm:prSet/>
      <dgm:spPr/>
      <dgm:t>
        <a:bodyPr/>
        <a:lstStyle/>
        <a:p>
          <a:endParaRPr lang="en-US"/>
        </a:p>
      </dgm:t>
    </dgm:pt>
    <dgm:pt modelId="{4302464C-BE16-4313-B742-968382B4C325}">
      <dgm:prSet/>
      <dgm:spPr/>
      <dgm:t>
        <a:bodyPr/>
        <a:lstStyle/>
        <a:p>
          <a:r>
            <a:rPr lang="ru-RU"/>
            <a:t>•	развивать познавательные способности дошкольников, обогатить их представление об исторических, природных и культурных достопримечательностях  родного края; </a:t>
          </a:r>
          <a:endParaRPr lang="en-US"/>
        </a:p>
      </dgm:t>
    </dgm:pt>
    <dgm:pt modelId="{99AA180C-0A63-45C8-8DFC-50441D87CA92}" type="parTrans" cxnId="{D15E946B-6685-48FF-B7DC-FD20C410836D}">
      <dgm:prSet/>
      <dgm:spPr/>
      <dgm:t>
        <a:bodyPr/>
        <a:lstStyle/>
        <a:p>
          <a:endParaRPr lang="en-US"/>
        </a:p>
      </dgm:t>
    </dgm:pt>
    <dgm:pt modelId="{37C9B980-1BCE-4131-9D1A-0B753FA3CCA1}" type="sibTrans" cxnId="{D15E946B-6685-48FF-B7DC-FD20C410836D}">
      <dgm:prSet/>
      <dgm:spPr/>
      <dgm:t>
        <a:bodyPr/>
        <a:lstStyle/>
        <a:p>
          <a:endParaRPr lang="en-US"/>
        </a:p>
      </dgm:t>
    </dgm:pt>
    <dgm:pt modelId="{5EB4DD6E-6ED1-4677-B347-9E9CBE6EEA37}">
      <dgm:prSet/>
      <dgm:spPr/>
      <dgm:t>
        <a:bodyPr/>
        <a:lstStyle/>
        <a:p>
          <a:r>
            <a:rPr lang="ru-RU"/>
            <a:t>•	воспитать чувство любви к малой Родине, приобщить к истории, культурным традициям людей, населяющих регион, обогатить  нравственный опыт дошкольников; </a:t>
          </a:r>
          <a:endParaRPr lang="en-US"/>
        </a:p>
      </dgm:t>
    </dgm:pt>
    <dgm:pt modelId="{5C031877-5A1A-453A-BB10-9E57FEC888EB}" type="parTrans" cxnId="{4A0BCC4E-9914-4944-850F-49E5EFA64081}">
      <dgm:prSet/>
      <dgm:spPr/>
      <dgm:t>
        <a:bodyPr/>
        <a:lstStyle/>
        <a:p>
          <a:endParaRPr lang="en-US"/>
        </a:p>
      </dgm:t>
    </dgm:pt>
    <dgm:pt modelId="{8ADAF47A-6B0A-4E59-A7BC-58A988302B05}" type="sibTrans" cxnId="{4A0BCC4E-9914-4944-850F-49E5EFA64081}">
      <dgm:prSet/>
      <dgm:spPr/>
      <dgm:t>
        <a:bodyPr/>
        <a:lstStyle/>
        <a:p>
          <a:endParaRPr lang="en-US"/>
        </a:p>
      </dgm:t>
    </dgm:pt>
    <dgm:pt modelId="{9520903A-D34E-4B48-A99F-39B9EE1DAD45}">
      <dgm:prSet/>
      <dgm:spPr/>
      <dgm:t>
        <a:bodyPr/>
        <a:lstStyle/>
        <a:p>
          <a:r>
            <a:rPr lang="ru-RU"/>
            <a:t>•	способствовать обогащению семейных традиций, проведению досуга в семье на краеведческом содержании района, совместном посещении интересных культурных и природных объектов края. </a:t>
          </a:r>
          <a:endParaRPr lang="en-US"/>
        </a:p>
      </dgm:t>
    </dgm:pt>
    <dgm:pt modelId="{2BD2578B-E092-4FC6-A6BD-F27B1508F252}" type="parTrans" cxnId="{90CBFE28-09B6-450F-AB36-4D61BD6D772A}">
      <dgm:prSet/>
      <dgm:spPr/>
      <dgm:t>
        <a:bodyPr/>
        <a:lstStyle/>
        <a:p>
          <a:endParaRPr lang="en-US"/>
        </a:p>
      </dgm:t>
    </dgm:pt>
    <dgm:pt modelId="{16CE4A83-9459-4999-B9AB-764D1717E619}" type="sibTrans" cxnId="{90CBFE28-09B6-450F-AB36-4D61BD6D772A}">
      <dgm:prSet/>
      <dgm:spPr/>
      <dgm:t>
        <a:bodyPr/>
        <a:lstStyle/>
        <a:p>
          <a:endParaRPr lang="en-US"/>
        </a:p>
      </dgm:t>
    </dgm:pt>
    <dgm:pt modelId="{DDBD5F7D-A4FA-6448-BCA7-5E31ADC46797}" type="pres">
      <dgm:prSet presAssocID="{4C2A4C70-459C-4E13-A0A7-C9614552EB90}" presName="outerComposite" presStyleCnt="0">
        <dgm:presLayoutVars>
          <dgm:chMax val="5"/>
          <dgm:dir/>
          <dgm:resizeHandles val="exact"/>
        </dgm:presLayoutVars>
      </dgm:prSet>
      <dgm:spPr/>
    </dgm:pt>
    <dgm:pt modelId="{F2C23995-2513-1C43-B311-D8A617F9A358}" type="pres">
      <dgm:prSet presAssocID="{4C2A4C70-459C-4E13-A0A7-C9614552EB90}" presName="dummyMaxCanvas" presStyleCnt="0">
        <dgm:presLayoutVars/>
      </dgm:prSet>
      <dgm:spPr/>
    </dgm:pt>
    <dgm:pt modelId="{82598291-CA16-3A40-995E-F489E2EB2379}" type="pres">
      <dgm:prSet presAssocID="{4C2A4C70-459C-4E13-A0A7-C9614552EB90}" presName="FourNodes_1" presStyleLbl="node1" presStyleIdx="0" presStyleCnt="4">
        <dgm:presLayoutVars>
          <dgm:bulletEnabled val="1"/>
        </dgm:presLayoutVars>
      </dgm:prSet>
      <dgm:spPr/>
    </dgm:pt>
    <dgm:pt modelId="{75EB7E02-C07B-7F40-9551-BAF129BFF963}" type="pres">
      <dgm:prSet presAssocID="{4C2A4C70-459C-4E13-A0A7-C9614552EB90}" presName="FourNodes_2" presStyleLbl="node1" presStyleIdx="1" presStyleCnt="4">
        <dgm:presLayoutVars>
          <dgm:bulletEnabled val="1"/>
        </dgm:presLayoutVars>
      </dgm:prSet>
      <dgm:spPr/>
    </dgm:pt>
    <dgm:pt modelId="{97F0FC80-F656-5C48-B9C5-B171419F9DEB}" type="pres">
      <dgm:prSet presAssocID="{4C2A4C70-459C-4E13-A0A7-C9614552EB90}" presName="FourNodes_3" presStyleLbl="node1" presStyleIdx="2" presStyleCnt="4">
        <dgm:presLayoutVars>
          <dgm:bulletEnabled val="1"/>
        </dgm:presLayoutVars>
      </dgm:prSet>
      <dgm:spPr/>
    </dgm:pt>
    <dgm:pt modelId="{B89D7D4D-FC0C-8B42-931D-10E02F8A04B7}" type="pres">
      <dgm:prSet presAssocID="{4C2A4C70-459C-4E13-A0A7-C9614552EB90}" presName="FourNodes_4" presStyleLbl="node1" presStyleIdx="3" presStyleCnt="4">
        <dgm:presLayoutVars>
          <dgm:bulletEnabled val="1"/>
        </dgm:presLayoutVars>
      </dgm:prSet>
      <dgm:spPr/>
    </dgm:pt>
    <dgm:pt modelId="{996FA78A-A11A-A04F-A606-DAF51401F639}" type="pres">
      <dgm:prSet presAssocID="{4C2A4C70-459C-4E13-A0A7-C9614552EB90}" presName="FourConn_1-2" presStyleLbl="fgAccFollowNode1" presStyleIdx="0" presStyleCnt="3">
        <dgm:presLayoutVars>
          <dgm:bulletEnabled val="1"/>
        </dgm:presLayoutVars>
      </dgm:prSet>
      <dgm:spPr/>
    </dgm:pt>
    <dgm:pt modelId="{CEB2ACE8-3410-0E4D-B94A-F84E9BB8B684}" type="pres">
      <dgm:prSet presAssocID="{4C2A4C70-459C-4E13-A0A7-C9614552EB90}" presName="FourConn_2-3" presStyleLbl="fgAccFollowNode1" presStyleIdx="1" presStyleCnt="3">
        <dgm:presLayoutVars>
          <dgm:bulletEnabled val="1"/>
        </dgm:presLayoutVars>
      </dgm:prSet>
      <dgm:spPr/>
    </dgm:pt>
    <dgm:pt modelId="{35062353-6342-2D41-A699-AF03DC88BF3B}" type="pres">
      <dgm:prSet presAssocID="{4C2A4C70-459C-4E13-A0A7-C9614552EB90}" presName="FourConn_3-4" presStyleLbl="fgAccFollowNode1" presStyleIdx="2" presStyleCnt="3">
        <dgm:presLayoutVars>
          <dgm:bulletEnabled val="1"/>
        </dgm:presLayoutVars>
      </dgm:prSet>
      <dgm:spPr/>
    </dgm:pt>
    <dgm:pt modelId="{60719510-5966-CA46-ABFF-55C87E8A4435}" type="pres">
      <dgm:prSet presAssocID="{4C2A4C70-459C-4E13-A0A7-C9614552EB90}" presName="FourNodes_1_text" presStyleLbl="node1" presStyleIdx="3" presStyleCnt="4">
        <dgm:presLayoutVars>
          <dgm:bulletEnabled val="1"/>
        </dgm:presLayoutVars>
      </dgm:prSet>
      <dgm:spPr/>
    </dgm:pt>
    <dgm:pt modelId="{41110F53-F00E-A04F-AEB6-9C5225C2D9CC}" type="pres">
      <dgm:prSet presAssocID="{4C2A4C70-459C-4E13-A0A7-C9614552EB90}" presName="FourNodes_2_text" presStyleLbl="node1" presStyleIdx="3" presStyleCnt="4">
        <dgm:presLayoutVars>
          <dgm:bulletEnabled val="1"/>
        </dgm:presLayoutVars>
      </dgm:prSet>
      <dgm:spPr/>
    </dgm:pt>
    <dgm:pt modelId="{83D06F30-3D46-4C42-901A-88B250DAC93B}" type="pres">
      <dgm:prSet presAssocID="{4C2A4C70-459C-4E13-A0A7-C9614552EB90}" presName="FourNodes_3_text" presStyleLbl="node1" presStyleIdx="3" presStyleCnt="4">
        <dgm:presLayoutVars>
          <dgm:bulletEnabled val="1"/>
        </dgm:presLayoutVars>
      </dgm:prSet>
      <dgm:spPr/>
    </dgm:pt>
    <dgm:pt modelId="{C5B3E631-9450-5B43-AFCF-7B93FE09E71A}" type="pres">
      <dgm:prSet presAssocID="{4C2A4C70-459C-4E13-A0A7-C9614552EB90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9C41F007-09B2-B347-A52D-A5961F19A42F}" type="presOf" srcId="{5EB4DD6E-6ED1-4677-B347-9E9CBE6EEA37}" destId="{97F0FC80-F656-5C48-B9C5-B171419F9DEB}" srcOrd="0" destOrd="0" presId="urn:microsoft.com/office/officeart/2005/8/layout/vProcess5"/>
    <dgm:cxn modelId="{2FFD5619-0F8B-384B-8310-A5CC66B820BC}" type="presOf" srcId="{C5E329FD-74D9-426E-B083-B954C6F0475E}" destId="{996FA78A-A11A-A04F-A606-DAF51401F639}" srcOrd="0" destOrd="0" presId="urn:microsoft.com/office/officeart/2005/8/layout/vProcess5"/>
    <dgm:cxn modelId="{90CBFE28-09B6-450F-AB36-4D61BD6D772A}" srcId="{4C2A4C70-459C-4E13-A0A7-C9614552EB90}" destId="{9520903A-D34E-4B48-A99F-39B9EE1DAD45}" srcOrd="3" destOrd="0" parTransId="{2BD2578B-E092-4FC6-A6BD-F27B1508F252}" sibTransId="{16CE4A83-9459-4999-B9AB-764D1717E619}"/>
    <dgm:cxn modelId="{922F572A-BB2F-414B-B82B-BB7C53A6EEB5}" type="presOf" srcId="{4302464C-BE16-4313-B742-968382B4C325}" destId="{41110F53-F00E-A04F-AEB6-9C5225C2D9CC}" srcOrd="1" destOrd="0" presId="urn:microsoft.com/office/officeart/2005/8/layout/vProcess5"/>
    <dgm:cxn modelId="{34A1262B-2AA3-1846-B936-D58A8DA076A2}" type="presOf" srcId="{5EB4DD6E-6ED1-4677-B347-9E9CBE6EEA37}" destId="{83D06F30-3D46-4C42-901A-88B250DAC93B}" srcOrd="1" destOrd="0" presId="urn:microsoft.com/office/officeart/2005/8/layout/vProcess5"/>
    <dgm:cxn modelId="{FBE9D04A-E835-8B49-B905-5636CB9E006D}" type="presOf" srcId="{F885612D-5D02-42A2-8A00-2FB8F19F3D80}" destId="{60719510-5966-CA46-ABFF-55C87E8A4435}" srcOrd="1" destOrd="0" presId="urn:microsoft.com/office/officeart/2005/8/layout/vProcess5"/>
    <dgm:cxn modelId="{4A0BCC4E-9914-4944-850F-49E5EFA64081}" srcId="{4C2A4C70-459C-4E13-A0A7-C9614552EB90}" destId="{5EB4DD6E-6ED1-4677-B347-9E9CBE6EEA37}" srcOrd="2" destOrd="0" parTransId="{5C031877-5A1A-453A-BB10-9E57FEC888EB}" sibTransId="{8ADAF47A-6B0A-4E59-A7BC-58A988302B05}"/>
    <dgm:cxn modelId="{3A379262-FF78-7343-A065-7F627539CC2C}" type="presOf" srcId="{9520903A-D34E-4B48-A99F-39B9EE1DAD45}" destId="{C5B3E631-9450-5B43-AFCF-7B93FE09E71A}" srcOrd="1" destOrd="0" presId="urn:microsoft.com/office/officeart/2005/8/layout/vProcess5"/>
    <dgm:cxn modelId="{116A2B63-BF1E-614A-B432-48F4CEBECF97}" type="presOf" srcId="{4302464C-BE16-4313-B742-968382B4C325}" destId="{75EB7E02-C07B-7F40-9551-BAF129BFF963}" srcOrd="0" destOrd="0" presId="urn:microsoft.com/office/officeart/2005/8/layout/vProcess5"/>
    <dgm:cxn modelId="{D15E946B-6685-48FF-B7DC-FD20C410836D}" srcId="{4C2A4C70-459C-4E13-A0A7-C9614552EB90}" destId="{4302464C-BE16-4313-B742-968382B4C325}" srcOrd="1" destOrd="0" parTransId="{99AA180C-0A63-45C8-8DFC-50441D87CA92}" sibTransId="{37C9B980-1BCE-4131-9D1A-0B753FA3CCA1}"/>
    <dgm:cxn modelId="{1B97D273-AA02-3B45-BFDA-222FC2202972}" type="presOf" srcId="{F885612D-5D02-42A2-8A00-2FB8F19F3D80}" destId="{82598291-CA16-3A40-995E-F489E2EB2379}" srcOrd="0" destOrd="0" presId="urn:microsoft.com/office/officeart/2005/8/layout/vProcess5"/>
    <dgm:cxn modelId="{AAD94A79-6476-CB46-946E-48C285E2908B}" type="presOf" srcId="{37C9B980-1BCE-4131-9D1A-0B753FA3CCA1}" destId="{CEB2ACE8-3410-0E4D-B94A-F84E9BB8B684}" srcOrd="0" destOrd="0" presId="urn:microsoft.com/office/officeart/2005/8/layout/vProcess5"/>
    <dgm:cxn modelId="{CE14EA8C-3594-6E4A-ACB4-73A4538E54C4}" type="presOf" srcId="{9520903A-D34E-4B48-A99F-39B9EE1DAD45}" destId="{B89D7D4D-FC0C-8B42-931D-10E02F8A04B7}" srcOrd="0" destOrd="0" presId="urn:microsoft.com/office/officeart/2005/8/layout/vProcess5"/>
    <dgm:cxn modelId="{DF9532D8-9450-DF45-9BCA-6F27AEB271DD}" type="presOf" srcId="{4C2A4C70-459C-4E13-A0A7-C9614552EB90}" destId="{DDBD5F7D-A4FA-6448-BCA7-5E31ADC46797}" srcOrd="0" destOrd="0" presId="urn:microsoft.com/office/officeart/2005/8/layout/vProcess5"/>
    <dgm:cxn modelId="{EFBDDDF8-24F8-4C31-9F44-7F2A2BF5881C}" srcId="{4C2A4C70-459C-4E13-A0A7-C9614552EB90}" destId="{F885612D-5D02-42A2-8A00-2FB8F19F3D80}" srcOrd="0" destOrd="0" parTransId="{70E6FE32-FA4D-4C53-819C-9071C1A60B26}" sibTransId="{C5E329FD-74D9-426E-B083-B954C6F0475E}"/>
    <dgm:cxn modelId="{6BBBACFF-A595-334A-A9F3-97AD8FE04850}" type="presOf" srcId="{8ADAF47A-6B0A-4E59-A7BC-58A988302B05}" destId="{35062353-6342-2D41-A699-AF03DC88BF3B}" srcOrd="0" destOrd="0" presId="urn:microsoft.com/office/officeart/2005/8/layout/vProcess5"/>
    <dgm:cxn modelId="{DC0B7FE2-71B4-4045-8DD0-7568404DA781}" type="presParOf" srcId="{DDBD5F7D-A4FA-6448-BCA7-5E31ADC46797}" destId="{F2C23995-2513-1C43-B311-D8A617F9A358}" srcOrd="0" destOrd="0" presId="urn:microsoft.com/office/officeart/2005/8/layout/vProcess5"/>
    <dgm:cxn modelId="{BCB02533-0E43-314D-94C0-C3114F3B5CBF}" type="presParOf" srcId="{DDBD5F7D-A4FA-6448-BCA7-5E31ADC46797}" destId="{82598291-CA16-3A40-995E-F489E2EB2379}" srcOrd="1" destOrd="0" presId="urn:microsoft.com/office/officeart/2005/8/layout/vProcess5"/>
    <dgm:cxn modelId="{92611997-A9CA-464C-A765-D9087F0D47A1}" type="presParOf" srcId="{DDBD5F7D-A4FA-6448-BCA7-5E31ADC46797}" destId="{75EB7E02-C07B-7F40-9551-BAF129BFF963}" srcOrd="2" destOrd="0" presId="urn:microsoft.com/office/officeart/2005/8/layout/vProcess5"/>
    <dgm:cxn modelId="{743069B9-6761-1544-8EDF-19EA4E3CB8F9}" type="presParOf" srcId="{DDBD5F7D-A4FA-6448-BCA7-5E31ADC46797}" destId="{97F0FC80-F656-5C48-B9C5-B171419F9DEB}" srcOrd="3" destOrd="0" presId="urn:microsoft.com/office/officeart/2005/8/layout/vProcess5"/>
    <dgm:cxn modelId="{AAB0657F-8784-F44D-88E6-A7AE6395D1A5}" type="presParOf" srcId="{DDBD5F7D-A4FA-6448-BCA7-5E31ADC46797}" destId="{B89D7D4D-FC0C-8B42-931D-10E02F8A04B7}" srcOrd="4" destOrd="0" presId="urn:microsoft.com/office/officeart/2005/8/layout/vProcess5"/>
    <dgm:cxn modelId="{F5FC1559-42CD-F740-8688-FA2DCFCB6389}" type="presParOf" srcId="{DDBD5F7D-A4FA-6448-BCA7-5E31ADC46797}" destId="{996FA78A-A11A-A04F-A606-DAF51401F639}" srcOrd="5" destOrd="0" presId="urn:microsoft.com/office/officeart/2005/8/layout/vProcess5"/>
    <dgm:cxn modelId="{FF84EFD6-D953-2E4B-8470-F296B977C192}" type="presParOf" srcId="{DDBD5F7D-A4FA-6448-BCA7-5E31ADC46797}" destId="{CEB2ACE8-3410-0E4D-B94A-F84E9BB8B684}" srcOrd="6" destOrd="0" presId="urn:microsoft.com/office/officeart/2005/8/layout/vProcess5"/>
    <dgm:cxn modelId="{6E824CA8-CFE1-E447-B08D-4F7C1D240154}" type="presParOf" srcId="{DDBD5F7D-A4FA-6448-BCA7-5E31ADC46797}" destId="{35062353-6342-2D41-A699-AF03DC88BF3B}" srcOrd="7" destOrd="0" presId="urn:microsoft.com/office/officeart/2005/8/layout/vProcess5"/>
    <dgm:cxn modelId="{4CCC8767-AC6E-1D47-81E0-4B099E6DD7B0}" type="presParOf" srcId="{DDBD5F7D-A4FA-6448-BCA7-5E31ADC46797}" destId="{60719510-5966-CA46-ABFF-55C87E8A4435}" srcOrd="8" destOrd="0" presId="urn:microsoft.com/office/officeart/2005/8/layout/vProcess5"/>
    <dgm:cxn modelId="{16D7BED3-1E5A-1947-BA6F-821EA1FF0819}" type="presParOf" srcId="{DDBD5F7D-A4FA-6448-BCA7-5E31ADC46797}" destId="{41110F53-F00E-A04F-AEB6-9C5225C2D9CC}" srcOrd="9" destOrd="0" presId="urn:microsoft.com/office/officeart/2005/8/layout/vProcess5"/>
    <dgm:cxn modelId="{3BB00AA1-0272-194A-B565-DCABBCC34D80}" type="presParOf" srcId="{DDBD5F7D-A4FA-6448-BCA7-5E31ADC46797}" destId="{83D06F30-3D46-4C42-901A-88B250DAC93B}" srcOrd="10" destOrd="0" presId="urn:microsoft.com/office/officeart/2005/8/layout/vProcess5"/>
    <dgm:cxn modelId="{ADBE6D96-ED94-F54A-8ABB-764E8EDC7368}" type="presParOf" srcId="{DDBD5F7D-A4FA-6448-BCA7-5E31ADC46797}" destId="{C5B3E631-9450-5B43-AFCF-7B93FE09E71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98291-CA16-3A40-995E-F489E2EB2379}">
      <dsp:nvSpPr>
        <dsp:cNvPr id="0" name=""/>
        <dsp:cNvSpPr/>
      </dsp:nvSpPr>
      <dsp:spPr>
        <a:xfrm>
          <a:off x="0" y="0"/>
          <a:ext cx="8046720" cy="81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Задачи программы:</a:t>
          </a:r>
          <a:endParaRPr lang="en-US" sz="1600" kern="1200"/>
        </a:p>
      </dsp:txBody>
      <dsp:txXfrm>
        <a:off x="24006" y="24006"/>
        <a:ext cx="7093011" cy="771622"/>
      </dsp:txXfrm>
    </dsp:sp>
    <dsp:sp modelId="{75EB7E02-C07B-7F40-9551-BAF129BFF963}">
      <dsp:nvSpPr>
        <dsp:cNvPr id="0" name=""/>
        <dsp:cNvSpPr/>
      </dsp:nvSpPr>
      <dsp:spPr>
        <a:xfrm>
          <a:off x="673912" y="968659"/>
          <a:ext cx="8046720" cy="81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•	развивать познавательные способности дошкольников, обогатить их представление об исторических, природных и культурных достопримечательностях  родного края; </a:t>
          </a:r>
          <a:endParaRPr lang="en-US" sz="1600" kern="1200"/>
        </a:p>
      </dsp:txBody>
      <dsp:txXfrm>
        <a:off x="697918" y="992665"/>
        <a:ext cx="6792032" cy="771622"/>
      </dsp:txXfrm>
    </dsp:sp>
    <dsp:sp modelId="{97F0FC80-F656-5C48-B9C5-B171419F9DEB}">
      <dsp:nvSpPr>
        <dsp:cNvPr id="0" name=""/>
        <dsp:cNvSpPr/>
      </dsp:nvSpPr>
      <dsp:spPr>
        <a:xfrm>
          <a:off x="1337767" y="1937318"/>
          <a:ext cx="8046720" cy="81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•	воспитать чувство любви к малой Родине, приобщить к истории, культурным традициям людей, населяющих регион, обогатить  нравственный опыт дошкольников; </a:t>
          </a:r>
          <a:endParaRPr lang="en-US" sz="1600" kern="1200"/>
        </a:p>
      </dsp:txBody>
      <dsp:txXfrm>
        <a:off x="1361773" y="1961324"/>
        <a:ext cx="6802091" cy="771622"/>
      </dsp:txXfrm>
    </dsp:sp>
    <dsp:sp modelId="{B89D7D4D-FC0C-8B42-931D-10E02F8A04B7}">
      <dsp:nvSpPr>
        <dsp:cNvPr id="0" name=""/>
        <dsp:cNvSpPr/>
      </dsp:nvSpPr>
      <dsp:spPr>
        <a:xfrm>
          <a:off x="2011680" y="2905977"/>
          <a:ext cx="8046720" cy="81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•	способствовать обогащению семейных традиций, проведению досуга в семье на краеведческом содержании района, совместном посещении интересных культурных и природных объектов края. </a:t>
          </a:r>
          <a:endParaRPr lang="en-US" sz="1600" kern="1200"/>
        </a:p>
      </dsp:txBody>
      <dsp:txXfrm>
        <a:off x="2035686" y="2929983"/>
        <a:ext cx="6792032" cy="771622"/>
      </dsp:txXfrm>
    </dsp:sp>
    <dsp:sp modelId="{996FA78A-A11A-A04F-A606-DAF51401F639}">
      <dsp:nvSpPr>
        <dsp:cNvPr id="0" name=""/>
        <dsp:cNvSpPr/>
      </dsp:nvSpPr>
      <dsp:spPr>
        <a:xfrm>
          <a:off x="7513957" y="627765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633828" y="627765"/>
        <a:ext cx="293020" cy="400903"/>
      </dsp:txXfrm>
    </dsp:sp>
    <dsp:sp modelId="{CEB2ACE8-3410-0E4D-B94A-F84E9BB8B684}">
      <dsp:nvSpPr>
        <dsp:cNvPr id="0" name=""/>
        <dsp:cNvSpPr/>
      </dsp:nvSpPr>
      <dsp:spPr>
        <a:xfrm>
          <a:off x="8187870" y="1596424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307741" y="1596424"/>
        <a:ext cx="293020" cy="400903"/>
      </dsp:txXfrm>
    </dsp:sp>
    <dsp:sp modelId="{35062353-6342-2D41-A699-AF03DC88BF3B}">
      <dsp:nvSpPr>
        <dsp:cNvPr id="0" name=""/>
        <dsp:cNvSpPr/>
      </dsp:nvSpPr>
      <dsp:spPr>
        <a:xfrm>
          <a:off x="8851724" y="2565083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971595" y="2565083"/>
        <a:ext cx="293020" cy="400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1/9/25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6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3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0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9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4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3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9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1/9/25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1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11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0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7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72F95F4-0E09-4540-BBFC-C4470C218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007" y="0"/>
            <a:ext cx="12192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62CA33-19AF-4656-BA08-6B38D15E4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ru-RU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2D0B24D-581F-4EE0-BBE1-460AB70DC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F0644-B03B-FAA9-1FC7-4DF7AE1F8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3249" y="1348844"/>
            <a:ext cx="5716338" cy="3042706"/>
          </a:xfrm>
        </p:spPr>
        <p:txBody>
          <a:bodyPr>
            <a:normAutofit/>
          </a:bodyPr>
          <a:lstStyle/>
          <a:p>
            <a:r>
              <a:rPr lang="ru-RU" sz="5100"/>
              <a:t>Краткая презентация АОП ЗПР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6E3AD2-3D2A-0918-0CF4-B39C049E9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3786" y="4682062"/>
            <a:ext cx="5355264" cy="9509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ru-RU" sz="1700"/>
              <a:t>Муниципальное бюджетное дошкольное образовательное учреждение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ru-RU" sz="1700"/>
              <a:t>«Детский сад №52 комбинированного вида»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F384F3-B03C-789D-279B-A27B8654F4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80"/>
          <a:stretch/>
        </p:blipFill>
        <p:spPr>
          <a:xfrm>
            <a:off x="616737" y="621793"/>
            <a:ext cx="4376501" cy="561441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9322DED-8AE2-416D-9BD2-7AF32DB36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1F027EB-1048-4CEB-9D81-42265BE1C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10BB016-5CC1-4883-AB85-D75A23EA9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3712053-7418-413E-8B47-34AAF2808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63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AA7A24-013D-883E-ADAC-81FD46585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387305"/>
            <a:ext cx="9792208" cy="1527078"/>
          </a:xfrm>
        </p:spPr>
        <p:txBody>
          <a:bodyPr>
            <a:normAutofit/>
          </a:bodyPr>
          <a:lstStyle/>
          <a:p>
            <a:r>
              <a:rPr lang="ru-RU" sz="2900" b="0" i="0" dirty="0">
                <a:effectLst/>
                <a:latin typeface="Arial" panose="020B0604020202020204" pitchFamily="34" charset="0"/>
              </a:rPr>
              <a:t>Планируемые результаты (целевые ориентиры) освоения Программы детьми третьего года жизни, отстающими в психомоторном и речевом развитии</a:t>
            </a:r>
            <a:endParaRPr lang="ru-RU" sz="29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B0A993-CD2F-E5AB-987B-57DCC5C61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914383"/>
            <a:ext cx="9792208" cy="443699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000" b="1" i="0" dirty="0">
                <a:effectLst/>
                <a:latin typeface="Arial" panose="020B0604020202020204" pitchFamily="34" charset="0"/>
              </a:rPr>
              <a:t>Вариант 1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. предполагает значительную положительную динамику и преодоление отставания в развитии в результате образовательной деятельности и целенаправленной коррекционной работы:</a:t>
            </a:r>
            <a:br>
              <a:rPr lang="ru-RU" sz="1000" b="0" i="0" dirty="0">
                <a:effectLst/>
                <a:latin typeface="Times" pitchFamily="2" charset="0"/>
              </a:rPr>
            </a:br>
            <a:r>
              <a:rPr lang="ru-RU" sz="1000" b="0" i="0" dirty="0">
                <a:effectLst/>
                <a:latin typeface="Arial" panose="020B0604020202020204" pitchFamily="34" charset="0"/>
              </a:rPr>
              <a:t>- ребёнок адаптируется в условиях группы, готов к положительным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эмоциональным контактам с педагогическим работником и другими детьми,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стремится к общению с педагогическим работником, подражает движениям и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действиям, жестам и мимике, сотрудничает со педагогическим работником в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предметно-практической и игровой деятельности, проявляет интерес к другим детям, наблюдая за их действиями, подражает им, стремится к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совместному участию в подвижных играх, в действиях с игрушками,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начинает проявлять самостоятельность в некоторых бытовых и игровых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действиях, стремится к результату в своих действиях, осваивает простейшие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культурно-гигиенические навыки и навыки самообслуживания;</a:t>
            </a:r>
            <a:br>
              <a:rPr lang="ru-RU" sz="1000" b="0" i="0" dirty="0">
                <a:effectLst/>
                <a:latin typeface="Times" pitchFamily="2" charset="0"/>
              </a:rPr>
            </a:br>
            <a:r>
              <a:rPr lang="ru-RU" sz="1000" b="0" i="0" dirty="0">
                <a:effectLst/>
                <a:latin typeface="Arial" panose="020B0604020202020204" pitchFamily="34" charset="0"/>
              </a:rPr>
              <a:t>- проявляет интерес к окружающим предметам, активно действует с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ними, исследует их свойства, выполняет орудийные действия – использует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бытовые предметы с учетом их функций, может использовать предметы в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качестве орудий в проблемных ситуациях, овладевает поисковыми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способами в предметной деятельности - практическими пробами и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 err="1">
                <a:effectLst/>
                <a:latin typeface="Arial" panose="020B0604020202020204" pitchFamily="34" charset="0"/>
              </a:rPr>
              <a:t>примериванием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 (вкладыши предметные и геометрические фигуры,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«Почтовый ящик» - 4 основных формы), величине (ориентируясь на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недифференцированные параметры: большой - маленький), идентифицирует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цвет предмета с цветом образца-эталона, знает и называет два-четыре цвета,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ориентируется в количестве (один - много), выполняет действия со знакомыми предметами на основе зрительного соотнесения;</a:t>
            </a:r>
            <a:br>
              <a:rPr lang="ru-RU" sz="1000" b="0" i="0" dirty="0">
                <a:effectLst/>
                <a:latin typeface="Times" pitchFamily="2" charset="0"/>
              </a:rPr>
            </a:br>
            <a:r>
              <a:rPr lang="ru-RU" sz="1000" b="0" i="0" dirty="0">
                <a:effectLst/>
                <a:latin typeface="Arial" panose="020B0604020202020204" pitchFamily="34" charset="0"/>
              </a:rPr>
              <a:t>- в плане речевого развития: активно реагирует на простую и 2-3-х-звенную словесную инструкцию педагогического работника , связанную с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конкретной ситуацией, способен к слуховому сосредоточению и различению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знакомых неречевых звуков; понимает названия предметов обихода,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игрушек, частей тела человека и животных, глаголов единственного числа</a:t>
            </a:r>
            <a:r>
              <a:rPr lang="ru-RU" sz="1000" b="0" i="0" dirty="0">
                <a:effectLst/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настоящего времени и повелительного наклонения, прилагательных,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обозначающих некоторые свойства предметов; понимает некоторые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грамматические формы слов (родительный и дательный падеж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существительных, простые предложные конструкции), активно употребляет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существительные (допускаются искажения звуко-слоговой структуры и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 err="1">
                <a:effectLst/>
                <a:latin typeface="Arial" panose="020B0604020202020204" pitchFamily="34" charset="0"/>
              </a:rPr>
              <a:t>звуконаполняемости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, искажения, замены и пропуски звуков), обозначающие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предметы обихода, игрушки, части тела человека и животных, некоторые явления (ночь, солнышко, дождь, снег), включается в диалог - отвечает на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вопросы педагогического работника, пользуется элементарной фразовой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речью (допускаются искажения фонетические и грамматические,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использование дополняющих паралингвистических средств), стремится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повторять за педагогическим работником предложения из двух-трех слов,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двустишия, речевое сопровождение включается в предметно-практическую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деятельность;</a:t>
            </a:r>
            <a:br>
              <a:rPr lang="ru-RU" sz="1000" b="0" i="0" dirty="0">
                <a:effectLst/>
                <a:latin typeface="Times" pitchFamily="2" charset="0"/>
              </a:rPr>
            </a:br>
            <a:r>
              <a:rPr lang="ru-RU" sz="1000" b="0" i="0" dirty="0">
                <a:effectLst/>
                <a:latin typeface="Arial" panose="020B0604020202020204" pitchFamily="34" charset="0"/>
              </a:rPr>
              <a:t>- эмоционально реагирует на музыку, воспроизводит темп в движениях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под музыку, простейшие «повторные» ритмы, проявляет интерес к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изобразительным средствам, осваивает элементарные изобразительные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навыки (точки, дугообразные линии), может сосредоточиться и слушать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стихи, песни, короткие сказки, эмоционально на них реагировать,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рассматривает картинки, проявляет интерес к красочным иллюстрациям,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сотрудничает со педагогическим работником в продуктивных видах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деятельности (лепке, аппликации, изобразительной деятельности, конструировании);</a:t>
            </a:r>
            <a:br>
              <a:rPr lang="ru-RU" sz="1000" b="0" i="0" dirty="0">
                <a:effectLst/>
                <a:latin typeface="Times" pitchFamily="2" charset="0"/>
              </a:rPr>
            </a:br>
            <a:r>
              <a:rPr lang="ru-RU" sz="1000" b="0" i="0" dirty="0">
                <a:effectLst/>
                <a:latin typeface="Arial" panose="020B0604020202020204" pitchFamily="34" charset="0"/>
              </a:rPr>
              <a:t>- с удовольствием двигается - ходит, бегает в разных направлениях,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стремится осваивать различные виды движения (подпрыгивает, лазает, перешагивает); способен подражать движениям педагогических работников в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плане общей и мелкой моторики; осваивает координированные движения рук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при выполнении простых действий с игрушками (кубиками, пирамидкой) и</a:t>
            </a:r>
            <a:r>
              <a:rPr lang="ru-RU" sz="1000" dirty="0">
                <a:latin typeface="Times" pitchFamily="2" charset="0"/>
              </a:rPr>
              <a:t> </a:t>
            </a:r>
            <a:r>
              <a:rPr lang="ru-RU" sz="1000" b="0" i="0" dirty="0">
                <a:effectLst/>
                <a:latin typeface="Arial" panose="020B0604020202020204" pitchFamily="34" charset="0"/>
              </a:rPr>
              <a:t>предметами обихода (чашкой, ложкой, предметами одежды)</a:t>
            </a:r>
            <a:r>
              <a:rPr lang="ru-RU" sz="1000" dirty="0">
                <a:latin typeface="Times" pitchFamily="2" charset="0"/>
              </a:rPr>
              <a:t>.</a:t>
            </a:r>
            <a:endParaRPr lang="ru-RU" sz="1000" b="0" i="0" dirty="0"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249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AA7A24-013D-883E-ADAC-81FD46585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387305"/>
            <a:ext cx="9792208" cy="1527078"/>
          </a:xfrm>
        </p:spPr>
        <p:txBody>
          <a:bodyPr>
            <a:normAutofit/>
          </a:bodyPr>
          <a:lstStyle/>
          <a:p>
            <a:r>
              <a:rPr lang="ru-RU" sz="2900" b="0" i="0" dirty="0">
                <a:effectLst/>
                <a:latin typeface="Arial" panose="020B0604020202020204" pitchFamily="34" charset="0"/>
              </a:rPr>
              <a:t>Планируемые результаты (целевые ориентиры) освоения Программы детьми третьего года жизни, отстающими в психомоторном и речевом развитии</a:t>
            </a:r>
            <a:endParaRPr lang="ru-RU" sz="29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B0A993-CD2F-E5AB-987B-57DCC5C61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914383"/>
            <a:ext cx="9792208" cy="45563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b="1" i="0" dirty="0">
                <a:effectLst/>
                <a:latin typeface="Arial" panose="020B0604020202020204" pitchFamily="34" charset="0"/>
              </a:rPr>
              <a:t>Вариант </a:t>
            </a:r>
            <a:r>
              <a:rPr lang="ru-RU" sz="1200" b="1" dirty="0">
                <a:latin typeface="Arial" panose="020B0604020202020204" pitchFamily="34" charset="0"/>
              </a:rPr>
              <a:t>2.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Означает наличие недостатков в развитии и предполагает их дальнейшую профессиональную коррекцию: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b="0" i="0" dirty="0">
                <a:effectLst/>
                <a:latin typeface="Arial" panose="020B0604020202020204" pitchFamily="34" charset="0"/>
              </a:rPr>
              <a:t>- использует предметы по назначению, но самостоятельные бытовые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действия технически несовершенны: плохо пользуется ложкой, редко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пытается надеть предметы одежды, чаще ждет помощи педагогического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работника;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0" i="0" dirty="0">
                <a:effectLst/>
                <a:latin typeface="Arial" panose="020B0604020202020204" pitchFamily="34" charset="0"/>
              </a:rPr>
              <a:t>- осваивает действия с предметами: поворачивает ручку двери, нажимает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на кнопку звонка, на выключатель, листает страницы книги, нанизывает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кольца на пирамидку, но делает это неловко, часто без учета величины,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вкладывает в отверстия вкладыши, используя многочисленные практические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пробы и </a:t>
            </a:r>
            <a:r>
              <a:rPr lang="ru-RU" sz="1200" b="0" i="0" dirty="0" err="1">
                <a:effectLst/>
                <a:latin typeface="Arial" panose="020B0604020202020204" pitchFamily="34" charset="0"/>
              </a:rPr>
              <a:t>примеривание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, однако эти действия недостаточно продуктивны и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результативны;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0" i="0" dirty="0">
                <a:effectLst/>
                <a:latin typeface="Arial" panose="020B0604020202020204" pitchFamily="34" charset="0"/>
              </a:rPr>
              <a:t>- осваивает предметно-игровые действия - по подражанию и с помощью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педагогического работника сооружает из кубиков постройку, катает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машинку, кормит куклу, но самостоятельно чаще ограничивается простыми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манипуляциями с предметами, быстро теряет к ним интерес;</a:t>
            </a:r>
            <a:endParaRPr lang="ru-RU" sz="1200" dirty="0">
              <a:latin typeface="Times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b="0" i="0" dirty="0">
                <a:effectLst/>
                <a:latin typeface="Arial" panose="020B0604020202020204" pitchFamily="34" charset="0"/>
              </a:rPr>
              <a:t>- коммуникативная активность снижена, но по инициативе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педагогического работника включается в сотрудничество, использует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мимику, жесты, интонации, но они недостаточно выразительны, редко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обращается с просьбой, включается в диалог, в совместную деятельность с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другими детьми по своей инициативе не включается;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0" i="0" dirty="0">
                <a:effectLst/>
                <a:latin typeface="Arial" panose="020B0604020202020204" pitchFamily="34" charset="0"/>
              </a:rPr>
              <a:t>- ребенок понимает обращенную речь, ориентируется в ситуации, но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выполняет только несложные инструкции, активный словарь ограничен,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выражены недостатки слоговой структуры слова и </a:t>
            </a:r>
            <a:r>
              <a:rPr lang="ru-RU" sz="1200" b="0" i="0" dirty="0" err="1">
                <a:effectLst/>
                <a:latin typeface="Arial" panose="020B0604020202020204" pitchFamily="34" charset="0"/>
              </a:rPr>
              <a:t>звуконаполняемости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, пытается объединять слова во фразы, но затрудняется в словоизменении;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0" i="0" dirty="0">
                <a:effectLst/>
                <a:latin typeface="Arial" panose="020B0604020202020204" pitchFamily="34" charset="0"/>
              </a:rPr>
              <a:t>- интерес к окружающим предметам и явлениям снижен, требуется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стимуляция со стороны педагогического работника;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0" i="0" dirty="0">
                <a:effectLst/>
                <a:latin typeface="Arial" panose="020B0604020202020204" pitchFamily="34" charset="0"/>
              </a:rPr>
              <a:t>- действуя практическим способом, соотносит 2-3 предмета по цвету,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форме, величине; узнает, показывает и называет изображения знакомых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игрушек и предметов на картинках, при этом часто требуется помощь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педагогического работника;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0" i="0" dirty="0">
                <a:effectLst/>
                <a:latin typeface="Arial" panose="020B0604020202020204" pitchFamily="34" charset="0"/>
              </a:rPr>
              <a:t>- методом проб и ошибок пытается найти решение наглядно-практической задачи, но затрудняется действовать по зрительному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соотнесению;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0" i="0" dirty="0">
                <a:effectLst/>
                <a:latin typeface="Arial" panose="020B0604020202020204" pitchFamily="34" charset="0"/>
              </a:rPr>
              <a:t>- ребенок уверенно самостоятельно ходит, переступает через барьеры,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поднимается и спускается по лестнице, держась за поручень, может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подпрыгивать, держась за руки педагогического работника, затрудняется в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прыжках на одной ноге, не удерживает равновесие, стоя и в движении;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0" i="0" dirty="0">
                <a:effectLst/>
                <a:latin typeface="Arial" panose="020B0604020202020204" pitchFamily="34" charset="0"/>
              </a:rPr>
              <a:t>- мелкая моторика развита слабо, затруднены тонкие движения, не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сформирован «пинцетный захват», не любит играть с мозаикой,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 err="1">
                <a:effectLst/>
                <a:latin typeface="Arial" panose="020B0604020202020204" pitchFamily="34" charset="0"/>
              </a:rPr>
              <a:t>графомоторные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 навыки не развиты (ребенок ограничивается бесцельным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черканием и изображением каракуль).</a:t>
            </a:r>
            <a:endParaRPr lang="ru-RU" sz="1200" b="0" i="0" dirty="0">
              <a:effectLst/>
              <a:latin typeface="Times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900" b="0" i="0" dirty="0"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14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4B6C2-2E61-F07C-0D95-8736ADFD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487073"/>
            <a:ext cx="9792208" cy="1527078"/>
          </a:xfrm>
        </p:spPr>
        <p:txBody>
          <a:bodyPr>
            <a:normAutofit/>
          </a:bodyPr>
          <a:lstStyle/>
          <a:p>
            <a:r>
              <a:rPr lang="ru-RU" sz="3300" b="0" i="0" dirty="0">
                <a:effectLst/>
                <a:latin typeface="Arial" panose="020B0604020202020204" pitchFamily="34" charset="0"/>
              </a:rPr>
              <a:t>Планируемые результаты (целевые ориентиры) освоения Программы детьми дошкольного возраста с ЗПР к 5 годам:</a:t>
            </a:r>
            <a:endParaRPr lang="ru-RU" sz="33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21E6D3-93A5-F1F0-3CA0-D53AC4D8C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014151"/>
            <a:ext cx="9792208" cy="446079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b="1" i="0" dirty="0">
                <a:effectLst/>
                <a:latin typeface="Arial" panose="020B0604020202020204" pitchFamily="34" charset="0"/>
              </a:rPr>
              <a:t>1. Социально-коммуникативное развитие: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 ребенок адаптируется в условиях группы. Взаимодействует со педагогическим работником в быту и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в различных видах деятельности. Стремится к общению с другими детьми в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быту и в игре под руководством родителей (законных представителей),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педагогического работника. Эмоциональные контакты с педагогическим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работником и другими детьми становятся более устойчивыми. Сам вступает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в общение, использует вербальные средства. В игре соблюдает элементарные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правила, осуществляет перенос сформированных ранее игровых действий в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самостоятельные игры, выполняет ролевые действия, носящие условный характер, участвует в разыгрывании сюжета цепочки действий, способен к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созданию элементарного замысла игры, активно включается, если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воображаемую ситуацию создают родители (законные представители),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педагогические работники. Замечает несоответствие поведения других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воспитанников требованиям педагогического работника. Выражает интерес и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проявляет внимание к различным эмоциональным состояниям человека.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Осваивает культурно-гигиенические навыки и навыки самообслуживания, соответствующие возрастным возможностям, ориентируясь на образец и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словесные просьбы, стремится поддерживать опрятность во внешнем виде с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незначительной помощью педагогического работника. Использует предметы домашнего обихода, личной гигиены, действует с ними с незначительной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помощью педагогического работника.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1" i="0" dirty="0">
                <a:effectLst/>
                <a:latin typeface="Arial" panose="020B0604020202020204" pitchFamily="34" charset="0"/>
              </a:rPr>
              <a:t>2. Речевое развитие: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ребенок понимает и выполняет словесную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инструкцию педагогического работника из нескольких звеньев. Различает на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слух речевые и неречевые звучания, узнает знакомых людей и воспитанников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по голосу, дифференцирует шумы. Понимает названия предметов обихода,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игрушек, частей тела человека и животных, глаголов, обозначающих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движения, действия, эмоциональные состояния человека, прилагательных, обозначающих некоторые свойства предметов. Понимает многие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грамматические формы слов (косвенные падежи существительных, простые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предложные конструкции, некоторые приставочные глаголы). Проявляет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речевую активность, употребляет существительные, обозначающие предметы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обихода, игрушки, части тела человека и животных, некоторые явления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природы. Называет действия, предметы, изображенные на картинке,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персонажей сказок. Отражает в речи элементарные сведения о мире людей,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природе, об окружающих предметах. Отвечает на вопросы после прочтения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сказки или просмотра мультфильма с помощью не только отдельных слов, но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и простых распространенных предложений несложных моделей, дополняя их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жестами. Речевое сопровождение включается в предметно-практическую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деятельность. Повторяет двустишья и простые потешки. Произносит простые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по артикуляции звуки, легко воспроизводит звуко-слоговую структуру двух-трехсложных слов, состоящих из открытых, закрытых слогов, с ударением на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гласном звуке.</a:t>
            </a:r>
            <a:endParaRPr lang="ru-RU" sz="1200" b="0" i="0" dirty="0">
              <a:effectLst/>
              <a:latin typeface="Times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4093898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4B6C2-2E61-F07C-0D95-8736ADFD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487073"/>
            <a:ext cx="9792208" cy="1278255"/>
          </a:xfrm>
        </p:spPr>
        <p:txBody>
          <a:bodyPr>
            <a:normAutofit/>
          </a:bodyPr>
          <a:lstStyle/>
          <a:p>
            <a:r>
              <a:rPr lang="ru-RU" sz="2800" b="0" i="0" dirty="0">
                <a:effectLst/>
                <a:latin typeface="Arial" panose="020B0604020202020204" pitchFamily="34" charset="0"/>
              </a:rPr>
              <a:t>Планируемые результаты (целевые ориентиры) освоения Программы детьми дошкольного возраста с ЗПР к 5 годам: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21E6D3-93A5-F1F0-3CA0-D53AC4D8C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765328"/>
            <a:ext cx="9792208" cy="470961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ru-RU" sz="11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. Познавательное развитие: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ребёнок может заниматься интересным для него делом, не отвлекаясь, в течение 5-10 минут. Показывает по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словесной инструкции и может назвать до пяти основных цветов и две-три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плоскостных геометрических фигуры, а также шар и куб (шарик, кубик), некоторые детали конструктора. Путем практических действий и на основе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зрительного соотнесения сравнивает предметы по величине, выбирает из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трех предметов разной величины «самый большой» («самый маленький»),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выстраивает </a:t>
            </a:r>
            <a:r>
              <a:rPr lang="ru-RU" sz="1100" b="0" i="0" dirty="0" err="1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сериационный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 ряд, строит матрешек по росту. На основе не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только практической, но и зрительной ориентировки в свойствах предметов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подбирает предметы по форме, величине, идентифицирует цвет предмета с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цветом образца-эталона, называет цвета спектра, геометрические фигуры (круг, квадрат, треугольник, прямоугольник, овал).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Усваивает элементарные сведения о мире людей, природе, об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окружающих предметах, складывается первичная картина мира. Узнает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реальные явления и их изображения: контрастные времена года (лето и зима)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и части суток (день и ночь).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Различает понятия «много», «один», «по одному», «ни одного»,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устанавливает равенство групп предметов путем добавления одного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предмета к меньшему количеству или убавления одного предмета из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большей группы. Учится считать до 5 (на основе наглядности), называет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итоговое число, осваивает порядковый счет.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Ориентируется в телесном пространстве, называет части тела: правую и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левую руку, направления пространства «от себя», понимает и употребляет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некоторые предлоги, обозначающие пространственные отношения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предметов: на, в, из, под, над. Определяет части суток, связывая их с режимными моментами, но иногда ошибается, не называет утро-вечер.</a:t>
            </a:r>
            <a:br>
              <a:rPr lang="ru-RU" sz="11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4. </a:t>
            </a:r>
            <a:r>
              <a:rPr lang="ru-RU" sz="11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Художественно-эстетическое развитие: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ребёнок рассматривает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картинки, предпочитает красочные иллюстрации. Проявляет интерес к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изобразительной деятельности, эмоционально положительно относится к ее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процессу и результатам. Осваивает изобразительные навыки, пользуется карандашами, фломастерами, кистью, мелками. Сотрудничает со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педагогическим работником в продуктивных видах деятельности (лепке,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аппликации, изобразительной деятельности, конструировании). Появляется элементарный предметный рисунок.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Может сосредоточиться и слушать стихи, песни, мелодии, эмоционально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на них реагирует. Воспроизводит темп и акценты в движениях под музыку.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Прислушивается к окружающим звукам, узнает и различает голоса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воспитанников, звуки различных музыкальных инструментов. С помощью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педагогического работника и самостоятельно выполняет музыкально-ритмические движения и действия на шумовых музыкальных инструментах.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Подпевает при хоровом исполнении песен.</a:t>
            </a:r>
            <a:br>
              <a:rPr lang="ru-RU" sz="11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5. </a:t>
            </a:r>
            <a:r>
              <a:rPr lang="ru-RU" sz="11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Физическое развитие: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ребёнок осваивает все основные движения,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хотя их техническая сторона требует совершенствования. Практически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ориентируется и перемещается в пространстве. Выполняет физические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упражнения по показу в сочетании со словесной инструкцией инструктора по физической культуре (воспитателя). Принимает активное участие в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подвижных играх с правилами. Осваивает координированные движения рук</a:t>
            </a:r>
            <a:r>
              <a:rPr lang="ru-RU" sz="11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1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при выполнении действий с конструктором, крупной мозаикой, предметами одежды и обуви.</a:t>
            </a:r>
            <a:endParaRPr lang="ru-RU" sz="1100" b="0" i="0" dirty="0">
              <a:solidFill>
                <a:srgbClr val="2C2D2E"/>
              </a:solidFill>
              <a:effectLst/>
              <a:latin typeface="Times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423373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EABA60-04C3-9573-462A-27CD33EAF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501997"/>
            <a:ext cx="9792208" cy="1148673"/>
          </a:xfrm>
        </p:spPr>
        <p:txBody>
          <a:bodyPr>
            <a:normAutofit fontScale="90000"/>
          </a:bodyPr>
          <a:lstStyle/>
          <a:p>
            <a:r>
              <a:rPr lang="ru-RU" sz="2800" b="0" i="0" dirty="0">
                <a:effectLst/>
                <a:latin typeface="Arial" panose="020B0604020202020204" pitchFamily="34" charset="0"/>
              </a:rPr>
              <a:t>Планируемые результаты (целевые ориентиры) освоения Программы детьми дошкольного возраста с ЗПР к 7-8 годам: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628B71-C342-1FB4-FD4A-066040F02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650670"/>
            <a:ext cx="9792208" cy="48215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200" b="0" i="0" dirty="0">
                <a:effectLst/>
                <a:latin typeface="Arial" panose="020B0604020202020204" pitchFamily="34" charset="0"/>
              </a:rPr>
              <a:t>1. </a:t>
            </a:r>
            <a:r>
              <a:rPr lang="ru-RU" sz="1200" b="1" i="0" dirty="0">
                <a:effectLst/>
                <a:latin typeface="Arial" panose="020B0604020202020204" pitchFamily="34" charset="0"/>
              </a:rPr>
              <a:t>Социально-коммуникативное развитие: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осваивает </a:t>
            </a:r>
            <a:r>
              <a:rPr lang="ru-RU" sz="1200" b="0" i="0" dirty="0" err="1">
                <a:effectLst/>
                <a:latin typeface="Arial" panose="020B0604020202020204" pitchFamily="34" charset="0"/>
              </a:rPr>
              <a:t>внеситуативно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-познавательную форму общения с педагогическим работником и проявляет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готовность к </a:t>
            </a:r>
            <a:r>
              <a:rPr lang="ru-RU" sz="1200" b="0" i="0" dirty="0" err="1">
                <a:effectLst/>
                <a:latin typeface="Arial" panose="020B0604020202020204" pitchFamily="34" charset="0"/>
              </a:rPr>
              <a:t>внеситуативно</a:t>
            </a:r>
            <a:r>
              <a:rPr lang="ru-RU" sz="1200" dirty="0">
                <a:latin typeface="Arial" panose="020B0604020202020204" pitchFamily="34" charset="0"/>
              </a:rPr>
              <a:t>-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личностному общению, проявляет готовность и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способность к общению с другими детьми, способен к адекватным межличностным отношениям, проявляет инициативу и самостоятельность в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игре и общении, способен выбирать себе род занятий, участников по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совместной деятельности, демонстрирует достаточный уровень игровой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деятельности: способен к созданию замысла и развитию сюжета, к действиям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в рамках роли, к ролевому взаимодействию, к коллективной игре, появляется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способность к </a:t>
            </a:r>
            <a:r>
              <a:rPr lang="ru-RU" sz="1200" b="0" i="0" dirty="0" err="1">
                <a:effectLst/>
                <a:latin typeface="Arial" panose="020B0604020202020204" pitchFamily="34" charset="0"/>
              </a:rPr>
              <a:t>децентрации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, оптимизировано состояние эмоциональной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сферы, снижается выраженность </a:t>
            </a:r>
            <a:r>
              <a:rPr lang="ru-RU" sz="1200" b="0" i="0" dirty="0" err="1">
                <a:effectLst/>
                <a:latin typeface="Arial" panose="020B0604020202020204" pitchFamily="34" charset="0"/>
              </a:rPr>
              <a:t>дезадаптивных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 форм поведения; способен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учитывать интересы и чувства других, сопереживать неудачам и радоваться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успехам других, адекватно проявляет свои чувства, старается конструктивно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разрешать конфликты, оценивает поступки других людей, литературных и персонажей мультфильмов, способен подчиняться правилам и социальным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нормам во взаимоотношениях с педагогическим работником и другими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детьми, может соблюдать правила безопасного поведения и личной гигиены,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проявляет способность к волевым усилиям, совершенствуется регуляция и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контроль деятельности, произвольная регуляция поведения, обладает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начальными знаниями о себе и социальном мире, в котором он живет,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овладевает основными культурными способами деятельности, обладает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установкой положительного отношения к миру, к разным видам труда, другим людям и самому себе, обладает чувством собственного достоинства,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стремится к самостоятельности, проявляет относительную независимость от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педагогического работника, проявляет интерес к обучению в школе,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готовится стать учеником.</a:t>
            </a:r>
            <a:br>
              <a:rPr lang="ru-RU" sz="1200" b="0" i="0" dirty="0">
                <a:effectLst/>
                <a:latin typeface="Times" pitchFamily="2" charset="0"/>
              </a:rPr>
            </a:br>
            <a:r>
              <a:rPr lang="ru-RU" sz="1200" b="0" i="0" dirty="0">
                <a:effectLst/>
                <a:latin typeface="Arial" panose="020B0604020202020204" pitchFamily="34" charset="0"/>
              </a:rPr>
              <a:t>2. </a:t>
            </a:r>
            <a:r>
              <a:rPr lang="ru-RU" sz="1200" b="1" i="0" dirty="0">
                <a:effectLst/>
                <a:latin typeface="Arial" panose="020B0604020202020204" pitchFamily="34" charset="0"/>
              </a:rPr>
              <a:t>Познавательное развитие: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повышается уровень познавательной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активности и мотивационных компонентов деятельности, задает вопросы,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проявляет интерес к предметам и явлениям окружающего мира, улучшаются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показатели развития внимания (объема, устойчивости, переключения и другое), произвольной регуляции поведения и деятельности, возрастает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продуктивность слухоречевой и зрительной памяти, объем и прочность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запоминания словесной и наглядной информации, осваивает элементарные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логические операции не только на уровне наглядного мышления, но и в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словесно-логическом плане (на уровне конкретно-понятийного мышления),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может выделять существенные признаки, с помощью педагогического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работника строит простейшие умозаключения и обобщения, осваивает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приемы замещения и наглядного моделирования в игре, продуктивной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деятельности, у ребенка сформированы элементарные пространственные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представления и ориентировка во времени, ребенок осваивает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количественный и порядковый счет в пределах десятка, обратный счет,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состав числа из единиц, соотносит цифру и число, решает простые задачи с</a:t>
            </a:r>
            <a:r>
              <a:rPr lang="ru-RU" sz="1200" dirty="0">
                <a:latin typeface="Times" pitchFamily="2" charset="0"/>
              </a:rPr>
              <a:t> </a:t>
            </a:r>
            <a:r>
              <a:rPr lang="ru-RU" sz="1200" b="0" i="0" dirty="0">
                <a:effectLst/>
                <a:latin typeface="Arial" panose="020B0604020202020204" pitchFamily="34" charset="0"/>
              </a:rPr>
              <a:t>опорой на наглядность.</a:t>
            </a:r>
            <a:endParaRPr lang="ru-RU" sz="1200" b="0" i="0" dirty="0">
              <a:effectLst/>
              <a:latin typeface="Times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473476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EABA60-04C3-9573-462A-27CD33EAF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501997"/>
            <a:ext cx="9792208" cy="1148673"/>
          </a:xfrm>
        </p:spPr>
        <p:txBody>
          <a:bodyPr>
            <a:normAutofit fontScale="90000"/>
          </a:bodyPr>
          <a:lstStyle/>
          <a:p>
            <a:r>
              <a:rPr lang="ru-RU" sz="2800" b="0" i="0" dirty="0">
                <a:effectLst/>
                <a:latin typeface="Arial" panose="020B0604020202020204" pitchFamily="34" charset="0"/>
              </a:rPr>
              <a:t>Планируемые результаты (целевые ориентиры) освоения Программы детьми дошкольного возраста с ЗПР к 7-8 годам: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628B71-C342-1FB4-FD4A-066040F02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543792"/>
            <a:ext cx="9792208" cy="4812212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3. </a:t>
            </a:r>
            <a:r>
              <a:rPr lang="ru-RU" sz="12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Речевое развитие: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стремится к речевому общению, участвует в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диалоге, обладает значительно возросшим объемом понимания речи и звуко-произносительными возможностями, осваивает основные лексико-грамматические средства языка, употребляет все части речи, усваивает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значения новых слов на основе знаний о предметах и явлениях окружающего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мира, обобщающие понятия в соответствии с возрастными возможностями, проявляет словотворчество, умеет строить простые распространенные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предложения разных моделей, может строить монологические высказывания,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которые приобретают большую цельность и связность: составлять рассказы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 серии сюжетных картинок или по сюжетной картинке, на основе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примеров из личного опыта, умеет анализировать и моделировать звуко-слоговой состав слова и состав предложения, владеет языковыми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операциями, обеспечивающими овладение грамотой, знаком с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произведениями детской литературы, проявляет к ним интерес, знает и умеет пересказывать сказки, рассказывать стихи.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4. </a:t>
            </a:r>
            <a:r>
              <a:rPr lang="ru-RU" sz="12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Художественно-эстетическое развитие:</a:t>
            </a:r>
            <a:br>
              <a:rPr lang="ru-RU" sz="1200" b="1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а) музыкальное развитие: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способен эмоционально реагировать на музыкальные произведения,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знаком с основными культурными способами и видами музыкальной деятельности;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способен выбирать себе род музыкальных занятий, адекватно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проявляет свои чувства в процессе коллективной музыкальной деятельности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и сотворчества;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проявляет творческую активность и способность к созданию новых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образов в художественно-эстетической деятельности.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б) художественное развитие: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ребёнок осваивает основные культурные способы художественной деятельности, проявляет инициативу и самостоятельность в разных ее видах;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у ребёнка развит интерес и основные умения в изобразительной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деятельности (рисование, лепка, аппликация), в конструировании из разного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материала (включая конструкторы, модули, бумагу, природный и иной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материал);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использует в продуктивной деятельности знания, полученные в ходе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экскурсий, наблюдений, знакомства с художественной литературой, картинным материалом, народным творчеством.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5. </a:t>
            </a:r>
            <a:r>
              <a:rPr lang="ru-RU" sz="12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Физическое развитие: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у ребёнка развита крупная и мелкая моторика,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движения рук достаточно координированы, рука подготовлена к письму,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подвижен, владеет основными движениями, их техникой, может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контролировать свои движения и управлять ими, достаточно развита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моторная память, запоминает и воспроизводит последовательность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движений, обладает физическими качествами (сила, выносливость, гибкость и другое), развита способность к пространственной организации движений,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 err="1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слухо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-зрительно-моторной координации и чувству ритма, проявляет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способность к выразительным движениям, импровизациям.</a:t>
            </a:r>
            <a:endParaRPr lang="ru-RU" sz="1200" b="0" i="0" dirty="0">
              <a:solidFill>
                <a:srgbClr val="2C2D2E"/>
              </a:solidFill>
              <a:effectLst/>
              <a:latin typeface="Times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3096548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56D562-DB2C-C200-6D5B-0BE73FB42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ru-RU" sz="3400" b="0" i="0">
                <a:effectLst/>
                <a:latin typeface="Arial" panose="020B0604020202020204" pitchFamily="34" charset="0"/>
              </a:rPr>
              <a:t>Особенности взаимодействия педагогического коллектива с семьями дошкольников с ЗПР:</a:t>
            </a:r>
            <a:endParaRPr lang="ru-RU" sz="34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2868D7-B827-62EB-04DE-22924E9C2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600" b="0" i="0" dirty="0">
                <a:effectLst/>
                <a:latin typeface="Arial" panose="020B0604020202020204" pitchFamily="34" charset="0"/>
              </a:rPr>
              <a:t>1. В условиях работы с детьми с ЗПР перед педагогическим коллективом встают новые задачи по взаимодействию с семьями воспитанников, так как их родители (законные представители) также нуждаются в специальной психолого-педагогической поддержке. Одной из важнейших задач является просветительско-консультативная работа с семьёй, привлечение родителей (законных представителей) к активному сотрудничеству, т.к. только в процессе совместной деятельности Организации и семьи удается максимально помочь ребёнку в преодолении имеющихся недостатков и трудностей.</a:t>
            </a:r>
            <a:br>
              <a:rPr lang="ru-RU" sz="1600" dirty="0"/>
            </a:br>
            <a:r>
              <a:rPr lang="ru-RU" sz="1600" b="0" i="0" dirty="0">
                <a:effectLst/>
                <a:latin typeface="Arial" panose="020B0604020202020204" pitchFamily="34" charset="0"/>
              </a:rPr>
              <a:t>2. При реализации задач социально-педагогического блока требуется тщательное планирование действий педагогических работников и крайняя корректность при общении с семьёй.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81764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3AA0A-EA74-2CE8-C63E-CAC849CC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ru-RU" sz="2600"/>
              <a:t>Часть Программы, формируемая участниками образовательных отношений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5" name="Picture 4" descr="Белая головоломка с одним красным фрагментом">
            <a:extLst>
              <a:ext uri="{FF2B5EF4-FFF2-40B4-BE49-F238E27FC236}">
                <a16:creationId xmlns:a16="http://schemas.microsoft.com/office/drawing/2014/main" id="{77909AF1-35D6-912A-C643-CB293FDF17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3694" r="22087"/>
          <a:stretch/>
        </p:blipFill>
        <p:spPr>
          <a:xfrm>
            <a:off x="1261853" y="1206900"/>
            <a:ext cx="4301244" cy="4462365"/>
          </a:xfrm>
          <a:prstGeom prst="rect">
            <a:avLst/>
          </a:prstGeom>
        </p:spPr>
      </p:pic>
      <p:sp>
        <p:nvSpPr>
          <p:cNvPr id="24" name="Объект 2">
            <a:extLst>
              <a:ext uri="{FF2B5EF4-FFF2-40B4-BE49-F238E27FC236}">
                <a16:creationId xmlns:a16="http://schemas.microsoft.com/office/drawing/2014/main" id="{88AEED34-B553-405B-2212-F93816565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538919"/>
            <a:ext cx="4957554" cy="34961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1300"/>
              <a:t>Программа «От устья до истока по родной земле» является   программой, реализующей региональный компонент содержания образования дошкольников, и в соответствии с ФГОС ДО может рассматриваться как парциальная, как вторая часть образовательной программы ДОУ, часть формируемая участниками образовательного процесса. </a:t>
            </a:r>
          </a:p>
          <a:p>
            <a:pPr>
              <a:lnSpc>
                <a:spcPct val="100000"/>
              </a:lnSpc>
            </a:pPr>
            <a:r>
              <a:rPr lang="ru-RU" sz="1300"/>
              <a:t>Программа была разработана группой педагогов МБДОУ «Детский сад №52 комбинированного вида».</a:t>
            </a:r>
          </a:p>
          <a:p>
            <a:pPr>
              <a:lnSpc>
                <a:spcPct val="100000"/>
              </a:lnSpc>
            </a:pPr>
            <a:endParaRPr lang="ru-RU" sz="1300" b="1"/>
          </a:p>
          <a:p>
            <a:pPr>
              <a:lnSpc>
                <a:spcPct val="100000"/>
              </a:lnSpc>
            </a:pPr>
            <a:r>
              <a:rPr lang="ru-RU" sz="1300" b="1"/>
              <a:t>Цель программы: </a:t>
            </a:r>
            <a:r>
              <a:rPr lang="ru-RU" sz="1300"/>
              <a:t>формирование личности дошкольника, адаптированного к своеобразным природным, культурным, социальным особенностям своего региона (района),  стремящегося к сохранению и посильному преумножению достижений предыдущих поколений и наших современников. </a:t>
            </a:r>
          </a:p>
          <a:p>
            <a:pPr>
              <a:lnSpc>
                <a:spcPct val="100000"/>
              </a:lnSpc>
            </a:pPr>
            <a:endParaRPr lang="ru-RU" sz="1300"/>
          </a:p>
        </p:txBody>
      </p:sp>
    </p:spTree>
    <p:extLst>
      <p:ext uri="{BB962C8B-B14F-4D97-AF65-F5344CB8AC3E}">
        <p14:creationId xmlns:p14="http://schemas.microsoft.com/office/powerpoint/2010/main" val="3172944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54307-CB2B-B973-59F2-299375E2E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ru-RU" sz="3600"/>
              <a:t>Часть Программы, формируемая участниками образовательных отношений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8EEC42D-D8AC-31A6-43E9-5EAB0F2F3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637635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7800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4" descr="Изображение выглядит как на открытом воздухе, небо, растение, дерево&#10;&#10;Автоматически созданное описание">
            <a:extLst>
              <a:ext uri="{FF2B5EF4-FFF2-40B4-BE49-F238E27FC236}">
                <a16:creationId xmlns:a16="http://schemas.microsoft.com/office/drawing/2014/main" id="{D32C083C-4122-293D-F4F2-F7B8E55C1C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2" r="14663" b="-1"/>
          <a:stretch/>
        </p:blipFill>
        <p:spPr>
          <a:xfrm>
            <a:off x="20" y="10"/>
            <a:ext cx="6392647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CFEFC-F3C4-0FF0-FB54-287472E31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ru-RU" sz="2500"/>
              <a:t>Планируемые результаты освоения Программы (целевые ориентиры)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E76FE9-DEA7-E161-0241-1ED60A42F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/>
              <a:t>приобщение дошкольников к культурно-историческому наследию своего края   и традициям людей, населяющих регион;</a:t>
            </a:r>
          </a:p>
          <a:p>
            <a:pPr>
              <a:lnSpc>
                <a:spcPct val="100000"/>
              </a:lnSpc>
            </a:pPr>
            <a:r>
              <a:rPr lang="ru-RU"/>
              <a:t>обогащение представлений  об исторических, природных и культурных достопримечательностях  родного края;</a:t>
            </a:r>
          </a:p>
          <a:p>
            <a:pPr>
              <a:lnSpc>
                <a:spcPct val="100000"/>
              </a:lnSpc>
            </a:pPr>
            <a:r>
              <a:rPr lang="ru-RU"/>
              <a:t>обогащение нравственного опыта дошкольников, желания включаться   в деятельность по преумножению и сохранению культурной, природной, исторической среды своей малой родины;</a:t>
            </a:r>
          </a:p>
          <a:p>
            <a:pPr>
              <a:lnSpc>
                <a:spcPct val="100000"/>
              </a:lnSpc>
            </a:pPr>
            <a:r>
              <a:rPr lang="ru-RU"/>
              <a:t>появление активного интереса к освоению культурного и природного пространства родного края. </a:t>
            </a:r>
          </a:p>
        </p:txBody>
      </p:sp>
    </p:spTree>
    <p:extLst>
      <p:ext uri="{BB962C8B-B14F-4D97-AF65-F5344CB8AC3E}">
        <p14:creationId xmlns:p14="http://schemas.microsoft.com/office/powerpoint/2010/main" val="104392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A8A3A-F23C-EF1F-E097-39FAF33D6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ru-RU" sz="4400" dirty="0"/>
              <a:t>Цель программы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222FE8-33CE-C50C-E9AA-C0D773611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r>
              <a:rPr lang="ru-RU" sz="2000" b="0" i="0">
                <a:effectLst/>
                <a:latin typeface="Arial" panose="020B0604020202020204" pitchFamily="34" charset="0"/>
              </a:rPr>
              <a:t>создание условий для развития воспитанников раннего и дошкольного возраста с ЗПР в соответствии с их общими и особыми потребностями, индивидуальными особенностями развития и состояния здоровья.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498260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EF650D-9CE1-CDD2-2D14-3CB69824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ru-RU" sz="3100">
                <a:solidFill>
                  <a:srgbClr val="FFFFFF"/>
                </a:solidFill>
              </a:rPr>
              <a:t>Особенности взаимодействия с семьями воспитанников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4DEEAE-7554-B41C-4DE8-D853BC9A2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700" b="0" i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Вовлечение родителей в образовательное пространство способствует формированию личности, воспитания любви к своим родным и близким, дому, детскому саду, любви к родному городу, родной природе, так как семья занимает ведущее место в нравственно-духовном, патриотическом воспитании детей.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700" b="0" i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Формы работы: анкетирование, опрос родителей; консультирование, советы и рекомендации по вопросам посещения с детьми музеев, памятных мест; совместные экскурсии к памятникам архитектуры, посещение городских музеев, библиотеки; совместная подготовка и проведение народных праздников, посиделок; участие в создании мини-музея в ДОУ, организация выставок совместного творчества взрослых и детей; дни открытых дверей (просмотры образовательной деятельности, игровой деятельности).</a:t>
            </a:r>
            <a:endParaRPr lang="ru-RU" sz="1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8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A7175-5A02-AB9E-CE15-2D179FC0B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ru-RU" sz="4400" dirty="0"/>
              <a:t>Задачи программы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B27BD7-02FA-FB25-41D2-595E75821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5455" y="438912"/>
            <a:ext cx="5815584" cy="5770857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0" i="0" dirty="0">
                <a:effectLst/>
                <a:latin typeface="Arial" panose="020B0604020202020204" pitchFamily="34" charset="0"/>
              </a:rPr>
              <a:t>- реализация содержания АОП ДО для воспитанников с ЗПР;</a:t>
            </a:r>
            <a:br>
              <a:rPr lang="ru-RU" sz="1400" b="0" i="0" dirty="0">
                <a:effectLst/>
                <a:latin typeface="Times" pitchFamily="2" charset="0"/>
              </a:rPr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- коррекция недостатков психофизического развития воспитанников с</a:t>
            </a:r>
            <a:r>
              <a:rPr lang="ru-RU" sz="1400" dirty="0">
                <a:latin typeface="Times" pitchFamily="2" charset="0"/>
              </a:rPr>
              <a:t>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ЗПР;</a:t>
            </a:r>
            <a:br>
              <a:rPr lang="ru-RU" sz="1400" b="0" i="0" dirty="0">
                <a:effectLst/>
                <a:latin typeface="Times" pitchFamily="2" charset="0"/>
              </a:rPr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- охрана и укрепление физического и психического здоровья</a:t>
            </a:r>
            <a:r>
              <a:rPr lang="ru-RU" sz="1400" dirty="0">
                <a:latin typeface="Times" pitchFamily="2" charset="0"/>
              </a:rPr>
              <a:t>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воспитанников с ЗПР, в т.ч. их эмоционального благополучия;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0" i="0" dirty="0">
                <a:effectLst/>
                <a:latin typeface="Arial" panose="020B0604020202020204" pitchFamily="34" charset="0"/>
              </a:rPr>
              <a:t>- обеспечение равных возможностей для полноценного развития ребенка с ЗПР в период дошкольного образования независимо от места проживания, пола, нации, языка, социального статуса;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- 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ЗПР как субъекта отношений с педагогическим работником, родителями (законными представителями), другими детьми;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- 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- формирование общей культуры личности воспитанников с ЗПР,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- формирование социокультурной среды, соответствующей психофизическим и индивидуальным особенностям развития воспитанников с ЗПР;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- 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400" b="0" i="0" dirty="0" err="1">
                <a:effectLst/>
                <a:latin typeface="Arial" panose="020B0604020202020204" pitchFamily="34" charset="0"/>
              </a:rPr>
              <a:t>абилитации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), охраны и укрепления здоровья воспитанников с ЗПР;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- обеспечение преемственности целей, задач и содержания дошкольного и начального общего образования</a:t>
            </a:r>
            <a:endParaRPr lang="ru-RU" sz="1400" b="0" i="0" dirty="0"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30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291C5-4B5C-3278-A9D1-995D779D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ru-RU" dirty="0"/>
              <a:t>Принципы формирования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817992-2058-7686-1E59-84AAC118C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400" b="0" i="0" dirty="0">
                <a:effectLst/>
                <a:latin typeface="Arial" panose="020B0604020202020204" pitchFamily="34" charset="0"/>
              </a:rPr>
              <a:t>1. </a:t>
            </a:r>
            <a:r>
              <a:rPr lang="ru-RU" sz="1400" b="1" i="0" dirty="0">
                <a:effectLst/>
                <a:latin typeface="Arial" panose="020B0604020202020204" pitchFamily="34" charset="0"/>
              </a:rPr>
              <a:t>Принцип социально-адаптирующей направленности образования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: коррекция и компенсация недостатков развития рассматриваются в образовательном процессе не как самоцель, а как средство наиболее полной реализации потенциальных возможностей ребёнка с ЗПР и обеспечения его самостоятельности в дальнейшей социальной жизни.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2. </a:t>
            </a:r>
            <a:r>
              <a:rPr lang="ru-RU" sz="1400" b="1" i="0" dirty="0" err="1">
                <a:effectLst/>
                <a:latin typeface="Arial" panose="020B0604020202020204" pitchFamily="34" charset="0"/>
              </a:rPr>
              <a:t>Этиопатогенетический</a:t>
            </a:r>
            <a:r>
              <a:rPr lang="ru-RU" sz="1400" b="1" i="0" dirty="0">
                <a:effectLst/>
                <a:latin typeface="Arial" panose="020B0604020202020204" pitchFamily="34" charset="0"/>
              </a:rPr>
              <a:t> принцип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: для правильного построения коррекционной работы с ребёнком необходимо знать этиологию (причины) и патогенез (механизмы) нарушения. У воспитанников с ЗПР, особенно в дошкольном возрасте, при различной локализации нарушений возможна сходная симптоматика. Причины и механизмы, обусловливающие недостатки познавательного и речевого развития различны, соответственно, методы и содержание коррекционной работы должны отличаться.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3. </a:t>
            </a:r>
            <a:r>
              <a:rPr lang="ru-RU" sz="1400" b="1" i="0" dirty="0">
                <a:effectLst/>
                <a:latin typeface="Arial" panose="020B0604020202020204" pitchFamily="34" charset="0"/>
              </a:rPr>
              <a:t>Принцип системного подхода к диагностике и коррекции нарушений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: для построения коррекционной работы необходимо разобраться в структуре дефекта, определить иерархию нарушений. Следует различать внутрисистемные нарушения, связанные с первичным дефектом, и межсистемные, обусловленные взаимным влиянием нарушенных и сохранных функций. Эффективность коррекционной работы во многом будет определяться реализацией принципа системного подхода, направленного на речевое и когнитивное развитие ребенка с ЗПР.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013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291C5-4B5C-3278-A9D1-995D779D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ru-RU" dirty="0"/>
              <a:t>Принципы формирования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817992-2058-7686-1E59-84AAC118C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273642"/>
            <a:ext cx="9792208" cy="3904735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4. </a:t>
            </a:r>
            <a:r>
              <a:rPr lang="ru-RU" sz="12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Принцип комплексного подхода к диагностике и коррекции нарушений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: психолого-педагогическая диагностика является важнейшим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структурным компонентом педагогического процесса. В ходе комплексного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обследования ребёнка с ЗПР, в котором участвуют различные специалисты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психолого-медико-педагогической комиссии (далее - ПМПК), собираются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достоверные сведения о ребёнке и формулируется заключение,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квалифицирующее состояние ребёнка и характер имеющихся недостатков в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его развитии. Не менее важна для квалифицированной коррекции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углубленная диагностика в условиях Организации силами разных специалистов. Комплексный подход в коррекционной работе означает, что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она будет эффективной только в том случае, если осуществляется в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комплексе, включающем лечение, педагогическую и психологическую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коррекцию. Это предполагает взаимодействие в педагогическом процессе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разных специалистов: учителей-дефектологов, педагогов-психологов,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специально подготовленных воспитателей, музыкальных и физкультурных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руководителей, а также сетевое взаимодействие с медицинскими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учреждениями.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5. </a:t>
            </a:r>
            <a:r>
              <a:rPr lang="ru-RU" sz="12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Принцип опоры на закономерности онтогенетического развития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: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коррекционная психолого-педагогическая работа с ребёнком с ЗПР строится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 принципу «замещающего онтогенеза». При реализации названного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принципа следует учитывать положение о соотношении функциональности 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стадиальности детского развития. Функциональное развитие происходит в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пределах одного периода и касается изменений некоторых психических свойств и овладения отдельными способами действий, представлениями 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знаниями. Стадиальное, возрастное развитие заключается в глобальных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изменениях детской личности, в перестройке детского сознания, что связано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 овладением новым видом деятельности, развитием речи и коммуникации. За счёт этого обеспечивается переход на следующий, новый этап развития.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Обучающиеся с ЗПР находятся на разных ступенях развития речи, сенсорно-перцептивной и мыслительной деятельности, у них в разной степени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сформированы пространственно-временные представления, они неодинаково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подготовлены к счету, чтению, письму, обладают различным запасом знаний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об окружающем мире. Поэтому программы образовательной 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коррекционной работы с одной стороны опираются на возрастные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нормативы развития, а с другой - выстраиваются как уровневые программы,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ориентирующиеся на исходный уровень развития познавательной деятельности, речи, деятельности воспитанников с ЗПР.</a:t>
            </a:r>
            <a:endParaRPr lang="ru-RU" sz="1200" b="0" i="0" dirty="0">
              <a:solidFill>
                <a:srgbClr val="2C2D2E"/>
              </a:solidFill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87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291C5-4B5C-3278-A9D1-995D779D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ru-RU" dirty="0"/>
              <a:t>Принципы формирования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817992-2058-7686-1E59-84AAC118C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273642"/>
            <a:ext cx="9792208" cy="3904735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ru-RU" sz="1400" b="0" i="0" dirty="0">
                <a:effectLst/>
                <a:latin typeface="Arial" panose="020B0604020202020204" pitchFamily="34" charset="0"/>
              </a:rPr>
              <a:t>6. </a:t>
            </a:r>
            <a:r>
              <a:rPr lang="ru-RU" sz="1400" b="1" i="0" dirty="0">
                <a:effectLst/>
                <a:latin typeface="Arial" panose="020B0604020202020204" pitchFamily="34" charset="0"/>
              </a:rPr>
              <a:t>Принцип единства в реализации коррекционных, профилактических и развивающих задач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: не позволяет ограничиваться лишь преодолением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актуальных на сегодняшний день трудностей и требует построения ближайшего прогноза развития ребёнка с ЗПР и создания благоприятных условий для наиболее полной реализации его потенциальных возможностей.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7. </a:t>
            </a:r>
            <a:r>
              <a:rPr lang="ru-RU" sz="1400" b="1" i="0" dirty="0">
                <a:effectLst/>
                <a:latin typeface="Arial" panose="020B0604020202020204" pitchFamily="34" charset="0"/>
              </a:rPr>
              <a:t>Принцип реализации деятельностного подхода в обучении и воспитании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: предполагает организацию обучения и воспитания с опорой на ведущую деятельность возраста. Коррекционный образовательный процесс организуется на наглядно-действенной основе. Воспитанников с ЗПР обучают использованию различных алгоритмов (картинно-графических планов, технологических карт).</a:t>
            </a:r>
            <a:br>
              <a:rPr lang="ru-RU" sz="1400" dirty="0"/>
            </a:br>
            <a:r>
              <a:rPr lang="ru-RU" sz="1400" b="0" i="0" dirty="0">
                <a:effectLst/>
                <a:latin typeface="Arial" panose="020B0604020202020204" pitchFamily="34" charset="0"/>
              </a:rPr>
              <a:t>8. </a:t>
            </a:r>
            <a:r>
              <a:rPr lang="ru-RU" sz="1400" b="1" i="0" dirty="0">
                <a:effectLst/>
                <a:latin typeface="Arial" panose="020B0604020202020204" pitchFamily="34" charset="0"/>
              </a:rPr>
              <a:t>Принцип необходимости специального педагогического руководства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: познавательная деятельность ребёнка с ЗПР имеет качественное своеобразие формирования и протекания, отличается особым содержанием и поэтому нуждается в особой организации и способах ее реализации. Только специально подготовленный педагог, зная закономерности, особенности развития и познавательные возможности ребенка, с одной стороны, и возможные пути и способы коррекционной и компенсирующей помощи ему - с другой, может организовать процесс образовательной деятельности и управлять им. При разработке Программы учитывается, что приобретение дошкольниками с ЗПР социального и познавательного опыта осуществляется как в процессе самостоятельной деятельности ребенка, так и под руководством педагогических работников в процессе коррекционно-развивающей работы.</a:t>
            </a:r>
            <a:endParaRPr lang="ru-RU" sz="1200" b="0" i="0" dirty="0">
              <a:solidFill>
                <a:srgbClr val="2C2D2E"/>
              </a:solidFill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729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291C5-4B5C-3278-A9D1-995D779D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ru-RU" dirty="0"/>
              <a:t>Принципы формирования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817992-2058-7686-1E59-84AAC118C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623875"/>
            <a:ext cx="9792208" cy="355450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ru-RU" sz="16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. Принцип вариативности коррекционно-развивающего образования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:</a:t>
            </a:r>
            <a:r>
              <a:rPr lang="ru-RU" sz="16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образовательное содержание предлагается ребёнку с ЗПР через разные виды</a:t>
            </a:r>
            <a:r>
              <a:rPr lang="ru-RU" sz="16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деятельности с учетом зон его актуального и ближайшего развития, что</a:t>
            </a:r>
            <a:r>
              <a:rPr lang="ru-RU" sz="16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способствует развитию, расширению как явных, так и скрытых</a:t>
            </a:r>
            <a:r>
              <a:rPr lang="ru-RU" sz="16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возможностей дошкольника.</a:t>
            </a:r>
            <a:br>
              <a:rPr lang="ru-RU" sz="16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10. </a:t>
            </a:r>
            <a:r>
              <a:rPr lang="ru-RU" sz="16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Принцип инвариантности ценностей и целей при вариативности</a:t>
            </a:r>
            <a:r>
              <a:rPr lang="ru-RU" sz="1600" b="1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средств реализации и достижения целей Программы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: ФГОС ДО и ФАОП</a:t>
            </a:r>
            <a:r>
              <a:rPr lang="ru-RU" sz="16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ДО задают инвариантные ценности и ориентиры, с учетом которых</a:t>
            </a:r>
            <a:r>
              <a:rPr lang="ru-RU" sz="16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Организация разрабатывает свою адаптированную образовательную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программу. При этом за Организацией остается право выбора способов их</a:t>
            </a:r>
            <a:r>
              <a:rPr lang="ru-RU" sz="16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достижения, выбора образовательных программ, учитывающих</a:t>
            </a:r>
            <a:r>
              <a:rPr lang="ru-RU" sz="16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разнородность состава групп воспитанников с ЗПР, их психофизических</a:t>
            </a:r>
            <a:r>
              <a:rPr lang="ru-RU" sz="16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особенностей, запросов родителей (законных представителей)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.</a:t>
            </a:r>
            <a:endParaRPr lang="ru-RU" sz="1600" b="0" i="0" dirty="0">
              <a:solidFill>
                <a:srgbClr val="2C2D2E"/>
              </a:solidFill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62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AA7A24-013D-883E-ADAC-81FD4658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Планируемые результаты (целевые ориентиры) освоения</a:t>
            </a:r>
            <a:r>
              <a:rPr lang="ru-RU" sz="3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3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Программы детьми второго года жизни, отстающими в психомоторном и речевом развитии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B0A993-CD2F-E5AB-987B-57DCC5C61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ru-RU" b="0" i="0" dirty="0">
                <a:effectLst/>
                <a:latin typeface="Arial" panose="020B0604020202020204" pitchFamily="34" charset="0"/>
              </a:rPr>
              <a:t>В условиях целенаправленной коррекции в зависимости от недостатков</a:t>
            </a:r>
            <a:r>
              <a:rPr lang="ru-RU" dirty="0">
                <a:latin typeface="Times" pitchFamily="2" charset="0"/>
              </a:rPr>
              <a:t> </a:t>
            </a:r>
            <a:r>
              <a:rPr lang="ru-RU" b="0" i="0" dirty="0">
                <a:effectLst/>
                <a:latin typeface="Arial" panose="020B0604020202020204" pitchFamily="34" charset="0"/>
              </a:rPr>
              <a:t>и особенностей развития возможны два варианта планируемых результатов:</a:t>
            </a:r>
            <a:br>
              <a:rPr lang="ru-RU" b="0" i="0" dirty="0">
                <a:effectLst/>
                <a:latin typeface="Times" pitchFamily="2" charset="0"/>
              </a:rPr>
            </a:br>
            <a:r>
              <a:rPr lang="ru-RU" b="1" i="0" dirty="0">
                <a:effectLst/>
                <a:latin typeface="Arial" panose="020B0604020202020204" pitchFamily="34" charset="0"/>
              </a:rPr>
              <a:t>Вариант 1.</a:t>
            </a:r>
            <a:r>
              <a:rPr lang="ru-RU" b="0" i="0" dirty="0">
                <a:effectLst/>
                <a:latin typeface="Arial" panose="020B0604020202020204" pitchFamily="34" charset="0"/>
              </a:rPr>
              <a:t> Предполагает значительную положительную динамику</a:t>
            </a:r>
            <a:r>
              <a:rPr lang="ru-RU" dirty="0">
                <a:latin typeface="Times" pitchFamily="2" charset="0"/>
              </a:rPr>
              <a:t> </a:t>
            </a:r>
            <a:r>
              <a:rPr lang="ru-RU" b="0" i="0" dirty="0">
                <a:effectLst/>
                <a:latin typeface="Arial" panose="020B0604020202020204" pitchFamily="34" charset="0"/>
              </a:rPr>
              <a:t>и преодоление отставания в развитии в результате образовательной</a:t>
            </a:r>
            <a:r>
              <a:rPr lang="ru-RU" dirty="0">
                <a:latin typeface="Times" pitchFamily="2" charset="0"/>
              </a:rPr>
              <a:t> </a:t>
            </a:r>
            <a:r>
              <a:rPr lang="ru-RU" b="0" i="0" dirty="0">
                <a:effectLst/>
                <a:latin typeface="Arial" panose="020B0604020202020204" pitchFamily="34" charset="0"/>
              </a:rPr>
              <a:t>деятельности и целенаправленной коррекционной работы:</a:t>
            </a:r>
            <a:br>
              <a:rPr lang="ru-RU" b="0" i="0" dirty="0">
                <a:effectLst/>
                <a:latin typeface="Times" pitchFamily="2" charset="0"/>
              </a:rPr>
            </a:br>
            <a:r>
              <a:rPr lang="ru-RU" b="0" i="0" dirty="0">
                <a:effectLst/>
                <a:latin typeface="Arial" panose="020B0604020202020204" pitchFamily="34" charset="0"/>
              </a:rPr>
              <a:t>- ребёнок уверенно самостоятельно ходит, переступая через барьеры,</a:t>
            </a:r>
            <a:r>
              <a:rPr lang="ru-RU" dirty="0">
                <a:latin typeface="Times" pitchFamily="2" charset="0"/>
              </a:rPr>
              <a:t> </a:t>
            </a:r>
            <a:r>
              <a:rPr lang="ru-RU" b="0" i="0" dirty="0">
                <a:effectLst/>
                <a:latin typeface="Arial" panose="020B0604020202020204" pitchFamily="34" charset="0"/>
              </a:rPr>
              <a:t>поднимается и спускается по лестнице, держась за поручень, может подпрыгивать, держась за руки педагогического работника;</a:t>
            </a:r>
            <a:br>
              <a:rPr lang="ru-RU" dirty="0"/>
            </a:br>
            <a:r>
              <a:rPr lang="ru-RU" b="0" i="0" dirty="0">
                <a:effectLst/>
                <a:latin typeface="Arial" panose="020B0604020202020204" pitchFamily="34" charset="0"/>
              </a:rPr>
              <a:t>- использует предметы по назначению: пользуется ложкой для приема пищи, копает лопаткой, черкает карандашом, нанизывает кольца на пирамидку без учёта величины, вкладывает в отверстия вкладыши, используя практические пробы и </a:t>
            </a:r>
            <a:r>
              <a:rPr lang="ru-RU" b="0" i="0" dirty="0" err="1">
                <a:effectLst/>
                <a:latin typeface="Arial" panose="020B0604020202020204" pitchFamily="34" charset="0"/>
              </a:rPr>
              <a:t>примеривание</a:t>
            </a:r>
            <a:r>
              <a:rPr lang="ru-RU" b="0" i="0" dirty="0">
                <a:effectLst/>
                <a:latin typeface="Arial" panose="020B0604020202020204" pitchFamily="34" charset="0"/>
              </a:rPr>
              <a:t>;</a:t>
            </a:r>
            <a:br>
              <a:rPr lang="ru-RU" dirty="0"/>
            </a:br>
            <a:r>
              <a:rPr lang="ru-RU" b="0" i="0" dirty="0">
                <a:effectLst/>
                <a:latin typeface="Arial" panose="020B0604020202020204" pitchFamily="34" charset="0"/>
              </a:rPr>
              <a:t>- осваивает многие действия с предметами: поворачивает ручку двери, нажимает на кнопку звонка, на выключатель, листает страницы книги;</a:t>
            </a:r>
            <a:br>
              <a:rPr lang="ru-RU" dirty="0"/>
            </a:br>
            <a:r>
              <a:rPr lang="ru-RU" b="0" i="0" dirty="0">
                <a:effectLst/>
                <a:latin typeface="Arial" panose="020B0604020202020204" pitchFamily="34" charset="0"/>
              </a:rPr>
              <a:t>- осваивает предметно-игровые действия - по подражанию сооружает из кубиков постройку из 2-3 элементов, катает машинку, кормит куклу;</a:t>
            </a:r>
            <a:br>
              <a:rPr lang="ru-RU" dirty="0"/>
            </a:br>
            <a:r>
              <a:rPr lang="ru-RU" b="0" i="0" dirty="0">
                <a:effectLst/>
                <a:latin typeface="Arial" panose="020B0604020202020204" pitchFamily="34" charset="0"/>
              </a:rPr>
              <a:t>- включается в процесс одевания, пытается натянуть шапку, штаны;</a:t>
            </a:r>
            <a:br>
              <a:rPr lang="ru-RU" dirty="0"/>
            </a:br>
            <a:r>
              <a:rPr lang="ru-RU" b="0" i="0" dirty="0">
                <a:effectLst/>
                <a:latin typeface="Arial" panose="020B0604020202020204" pitchFamily="34" charset="0"/>
              </a:rPr>
              <a:t>- активно общается и сотрудничает с педагогическим работником, использует мимику, жесты, интонации звукоподражания и слова простой слоговой структуры;</a:t>
            </a:r>
            <a:br>
              <a:rPr lang="ru-RU" dirty="0"/>
            </a:br>
            <a:r>
              <a:rPr lang="ru-RU" b="0" i="0" dirty="0">
                <a:effectLst/>
                <a:latin typeface="Arial" panose="020B0604020202020204" pitchFamily="34" charset="0"/>
              </a:rPr>
              <a:t>- ребёнок хорошо понимает обращенную речь, выполняет простые инструкции, активный словарь расширяется, называет предметы обихода, игрушки, пытается объединять слова во фразы, но не изменяет их грамматических форм;</a:t>
            </a:r>
            <a:br>
              <a:rPr lang="ru-RU" dirty="0"/>
            </a:br>
            <a:r>
              <a:rPr lang="ru-RU" b="0" i="0" dirty="0">
                <a:effectLst/>
                <a:latin typeface="Arial" panose="020B0604020202020204" pitchFamily="34" charset="0"/>
              </a:rPr>
              <a:t>- проявляет интерес к окружающим предметам и явлениям, практически соотносит два предмета по цвету, форме, величине; узнает и показывает изображения знакомых игрушек и предметов на картинках, методом практических проб и </a:t>
            </a:r>
            <a:r>
              <a:rPr lang="ru-RU" b="0" i="0" dirty="0" err="1">
                <a:effectLst/>
                <a:latin typeface="Arial" panose="020B0604020202020204" pitchFamily="34" charset="0"/>
              </a:rPr>
              <a:t>примеривания</a:t>
            </a:r>
            <a:r>
              <a:rPr lang="ru-RU" b="0" i="0" dirty="0">
                <a:effectLst/>
                <a:latin typeface="Arial" panose="020B0604020202020204" pitchFamily="34" charset="0"/>
              </a:rPr>
              <a:t> пытается найти решение наглядно-практической задачи, усваивает полученный опыт.</a:t>
            </a:r>
            <a:endParaRPr lang="ru-RU" b="0" i="0" dirty="0"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49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AA7A24-013D-883E-ADAC-81FD4658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Планируемые результаты (целевые ориентиры) освоения</a:t>
            </a:r>
            <a:r>
              <a:rPr lang="ru-RU" sz="3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3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Программы детьми второго года жизни, отстающими в психомоторном и речевом развитии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B0A993-CD2F-E5AB-987B-57DCC5C61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>
            <a:normAutofit/>
          </a:bodyPr>
          <a:lstStyle/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Вариант 2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. Означает наличие недостатков в развитии 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предполагает их дальнейшую профессиональную коррекцию: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проявляет потребность в эмоциональном общении, реагирует на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интонации и некоторые обращения педагогического работника, проявляет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избирательное отношение к близким и посторонним людям;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использует указательный жест и понимает несколько жестов: указательный, «до свидания», «иди ко мне», «нельзя»; реагирует на имя -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поворачивается, когда его зовут; различает интонацию поощрения 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порицания педагогического работника своих действий;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в целом коммуникативная активность снижена, требуется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стимулирующее воздействие педагогического работника, во взаимодействии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 педагогическим работником пользуется паралингвистическими средствами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общения: мимикой, жестами, интонацией; может произносить серии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одинаковых слогов и повторять за педагогическим работником некоторые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звукоподражания и односложные слова, которые уже умеет произносить,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иногда повторяет знакомые двусложные слова, состоящие из </a:t>
            </a:r>
            <a:r>
              <a:rPr lang="ru-RU" sz="1200" b="0" i="0" dirty="0" err="1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лепетных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одинаковых слогов; по просьбе педагогического работника может показать названный знакомый предмет ближайшего обихода, выполнить простейшие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инструкции;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познавательная активность недостаточная, но с помощью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педагогического работника обследует разнообразные предметы, манипулирует ими, пытается подражать действиям педагогических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работников;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непродолжительно слушает детские стишки, песенки, игру на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музыкальных инструментах, рассматривает картинки игрушки, интерес к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такой деятельности быстро пропадает;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проявляет двигательную активность, но техническая сторона основных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движений страдает, часто требуется поддержка педагогического работника,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отмечается общая моторная неловкость, изменяет позу, сидит, ползает, ходит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самостоятельно, но не всегда сохраняет равновесие, выполняет знакомые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движения по просьбе и подражанию педагогическому работнику,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 </a:t>
            </a: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поворачивается к источнику звука;</a:t>
            </a:r>
            <a:br>
              <a:rPr lang="ru-RU" sz="1200" b="0" i="0" dirty="0">
                <a:solidFill>
                  <a:srgbClr val="2C2D2E"/>
                </a:solidFill>
                <a:effectLst/>
                <a:latin typeface="Times" pitchFamily="2" charset="0"/>
              </a:rPr>
            </a:br>
            <a:r>
              <a:rPr lang="ru-RU" sz="12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- пьет из чашки, ест самостоятельно (руками)</a:t>
            </a:r>
            <a:r>
              <a:rPr lang="ru-RU" sz="1200" dirty="0">
                <a:solidFill>
                  <a:srgbClr val="2C2D2E"/>
                </a:solidFill>
                <a:latin typeface="Times" pitchFamily="2" charset="0"/>
              </a:rPr>
              <a:t>.</a:t>
            </a:r>
            <a:endParaRPr lang="ru-RU" sz="1200" b="0" i="0" dirty="0">
              <a:solidFill>
                <a:srgbClr val="2C2D2E"/>
              </a:solidFill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935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3E3423"/>
      </a:dk2>
      <a:lt2>
        <a:srgbClr val="E2E7E8"/>
      </a:lt2>
      <a:accent1>
        <a:srgbClr val="C1988C"/>
      </a:accent1>
      <a:accent2>
        <a:srgbClr val="B5A17B"/>
      </a:accent2>
      <a:accent3>
        <a:srgbClr val="A3A67E"/>
      </a:accent3>
      <a:accent4>
        <a:srgbClr val="8FAA74"/>
      </a:accent4>
      <a:accent5>
        <a:srgbClr val="85AB81"/>
      </a:accent5>
      <a:accent6>
        <a:srgbClr val="77AF89"/>
      </a:accent6>
      <a:hlink>
        <a:srgbClr val="5C8A99"/>
      </a:hlink>
      <a:folHlink>
        <a:srgbClr val="7F7F7F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4828</Words>
  <Application>Microsoft Macintosh PowerPoint</Application>
  <PresentationFormat>Широкоэкранный</PresentationFormat>
  <Paragraphs>55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Century Schoolbook</vt:lpstr>
      <vt:lpstr>Franklin Gothic Book</vt:lpstr>
      <vt:lpstr>Garamond</vt:lpstr>
      <vt:lpstr>Times</vt:lpstr>
      <vt:lpstr>SavonVTI</vt:lpstr>
      <vt:lpstr>Краткая презентация АОП ЗПР</vt:lpstr>
      <vt:lpstr>Цель программы</vt:lpstr>
      <vt:lpstr>Задачи программы</vt:lpstr>
      <vt:lpstr>Принципы формирования программы</vt:lpstr>
      <vt:lpstr>Принципы формирования программы</vt:lpstr>
      <vt:lpstr>Принципы формирования программы</vt:lpstr>
      <vt:lpstr>Принципы формирования программы</vt:lpstr>
      <vt:lpstr>Планируемые результаты (целевые ориентиры) освоения Программы детьми второго года жизни, отстающими в психомоторном и речевом развитии</vt:lpstr>
      <vt:lpstr>Планируемые результаты (целевые ориентиры) освоения Программы детьми второго года жизни, отстающими в психомоторном и речевом развитии</vt:lpstr>
      <vt:lpstr>Планируемые результаты (целевые ориентиры) освоения Программы детьми третьего года жизни, отстающими в психомоторном и речевом развитии</vt:lpstr>
      <vt:lpstr>Планируемые результаты (целевые ориентиры) освоения Программы детьми третьего года жизни, отстающими в психомоторном и речевом развитии</vt:lpstr>
      <vt:lpstr>Планируемые результаты (целевые ориентиры) освоения Программы детьми дошкольного возраста с ЗПР к 5 годам:</vt:lpstr>
      <vt:lpstr>Планируемые результаты (целевые ориентиры) освоения Программы детьми дошкольного возраста с ЗПР к 5 годам:</vt:lpstr>
      <vt:lpstr>Планируемые результаты (целевые ориентиры) освоения Программы детьми дошкольного возраста с ЗПР к 7-8 годам:</vt:lpstr>
      <vt:lpstr>Планируемые результаты (целевые ориентиры) освоения Программы детьми дошкольного возраста с ЗПР к 7-8 годам:</vt:lpstr>
      <vt:lpstr>Особенности взаимодействия педагогического коллектива с семьями дошкольников с ЗПР:</vt:lpstr>
      <vt:lpstr>Часть Программы, формируемая участниками образовательных отношений</vt:lpstr>
      <vt:lpstr>Часть Программы, формируемая участниками образовательных отношений</vt:lpstr>
      <vt:lpstr>Планируемые результаты освоения Программы (целевые ориентиры)</vt:lpstr>
      <vt:lpstr>Особенности взаимодействия с семьями воспитанников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АОП ЗПР</dc:title>
  <dc:creator>Екатерина Суралёва</dc:creator>
  <cp:lastModifiedBy>Екатерина Суралёва</cp:lastModifiedBy>
  <cp:revision>3</cp:revision>
  <dcterms:created xsi:type="dcterms:W3CDTF">2025-01-08T17:06:02Z</dcterms:created>
  <dcterms:modified xsi:type="dcterms:W3CDTF">2025-01-09T11:25:42Z</dcterms:modified>
</cp:coreProperties>
</file>