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8" r:id="rId17"/>
    <p:sldId id="271" r:id="rId18"/>
    <p:sldId id="279" r:id="rId19"/>
    <p:sldId id="280"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A4C70-459C-4E13-A0A7-C9614552EB90}"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885612D-5D02-42A2-8A00-2FB8F19F3D80}">
      <dgm:prSet/>
      <dgm:spPr/>
      <dgm:t>
        <a:bodyPr/>
        <a:lstStyle/>
        <a:p>
          <a:r>
            <a:rPr lang="ru-RU"/>
            <a:t>Задачи программы:</a:t>
          </a:r>
          <a:endParaRPr lang="en-US"/>
        </a:p>
      </dgm:t>
    </dgm:pt>
    <dgm:pt modelId="{70E6FE32-FA4D-4C53-819C-9071C1A60B26}" type="parTrans" cxnId="{EFBDDDF8-24F8-4C31-9F44-7F2A2BF5881C}">
      <dgm:prSet/>
      <dgm:spPr/>
      <dgm:t>
        <a:bodyPr/>
        <a:lstStyle/>
        <a:p>
          <a:endParaRPr lang="en-US"/>
        </a:p>
      </dgm:t>
    </dgm:pt>
    <dgm:pt modelId="{C5E329FD-74D9-426E-B083-B954C6F0475E}" type="sibTrans" cxnId="{EFBDDDF8-24F8-4C31-9F44-7F2A2BF5881C}">
      <dgm:prSet/>
      <dgm:spPr/>
      <dgm:t>
        <a:bodyPr/>
        <a:lstStyle/>
        <a:p>
          <a:endParaRPr lang="en-US"/>
        </a:p>
      </dgm:t>
    </dgm:pt>
    <dgm:pt modelId="{4302464C-BE16-4313-B742-968382B4C325}">
      <dgm:prSet/>
      <dgm:spPr/>
      <dgm:t>
        <a:bodyPr/>
        <a:lstStyle/>
        <a:p>
          <a:r>
            <a:rPr lang="ru-RU"/>
            <a:t>•	развивать познавательные способности дошкольников, обогатить их представление об исторических, природных и культурных достопримечательностях  родного края; </a:t>
          </a:r>
          <a:endParaRPr lang="en-US"/>
        </a:p>
      </dgm:t>
    </dgm:pt>
    <dgm:pt modelId="{99AA180C-0A63-45C8-8DFC-50441D87CA92}" type="parTrans" cxnId="{D15E946B-6685-48FF-B7DC-FD20C410836D}">
      <dgm:prSet/>
      <dgm:spPr/>
      <dgm:t>
        <a:bodyPr/>
        <a:lstStyle/>
        <a:p>
          <a:endParaRPr lang="en-US"/>
        </a:p>
      </dgm:t>
    </dgm:pt>
    <dgm:pt modelId="{37C9B980-1BCE-4131-9D1A-0B753FA3CCA1}" type="sibTrans" cxnId="{D15E946B-6685-48FF-B7DC-FD20C410836D}">
      <dgm:prSet/>
      <dgm:spPr/>
      <dgm:t>
        <a:bodyPr/>
        <a:lstStyle/>
        <a:p>
          <a:endParaRPr lang="en-US"/>
        </a:p>
      </dgm:t>
    </dgm:pt>
    <dgm:pt modelId="{5EB4DD6E-6ED1-4677-B347-9E9CBE6EEA37}">
      <dgm:prSet/>
      <dgm:spPr/>
      <dgm:t>
        <a:bodyPr/>
        <a:lstStyle/>
        <a:p>
          <a:r>
            <a:rPr lang="ru-RU"/>
            <a:t>•	воспитать чувство любви к малой Родине, приобщить к истории, культурным традициям людей, населяющих регион, обогатить  нравственный опыт дошкольников; </a:t>
          </a:r>
          <a:endParaRPr lang="en-US"/>
        </a:p>
      </dgm:t>
    </dgm:pt>
    <dgm:pt modelId="{5C031877-5A1A-453A-BB10-9E57FEC888EB}" type="parTrans" cxnId="{4A0BCC4E-9914-4944-850F-49E5EFA64081}">
      <dgm:prSet/>
      <dgm:spPr/>
      <dgm:t>
        <a:bodyPr/>
        <a:lstStyle/>
        <a:p>
          <a:endParaRPr lang="en-US"/>
        </a:p>
      </dgm:t>
    </dgm:pt>
    <dgm:pt modelId="{8ADAF47A-6B0A-4E59-A7BC-58A988302B05}" type="sibTrans" cxnId="{4A0BCC4E-9914-4944-850F-49E5EFA64081}">
      <dgm:prSet/>
      <dgm:spPr/>
      <dgm:t>
        <a:bodyPr/>
        <a:lstStyle/>
        <a:p>
          <a:endParaRPr lang="en-US"/>
        </a:p>
      </dgm:t>
    </dgm:pt>
    <dgm:pt modelId="{9520903A-D34E-4B48-A99F-39B9EE1DAD45}">
      <dgm:prSet/>
      <dgm:spPr/>
      <dgm:t>
        <a:bodyPr/>
        <a:lstStyle/>
        <a:p>
          <a:r>
            <a:rPr lang="ru-RU"/>
            <a:t>•	способствовать обогащению семейных традиций, проведению досуга в семье на краеведческом содержании района, совместном посещении интересных культурных и природных объектов края. </a:t>
          </a:r>
          <a:endParaRPr lang="en-US"/>
        </a:p>
      </dgm:t>
    </dgm:pt>
    <dgm:pt modelId="{2BD2578B-E092-4FC6-A6BD-F27B1508F252}" type="parTrans" cxnId="{90CBFE28-09B6-450F-AB36-4D61BD6D772A}">
      <dgm:prSet/>
      <dgm:spPr/>
      <dgm:t>
        <a:bodyPr/>
        <a:lstStyle/>
        <a:p>
          <a:endParaRPr lang="en-US"/>
        </a:p>
      </dgm:t>
    </dgm:pt>
    <dgm:pt modelId="{16CE4A83-9459-4999-B9AB-764D1717E619}" type="sibTrans" cxnId="{90CBFE28-09B6-450F-AB36-4D61BD6D772A}">
      <dgm:prSet/>
      <dgm:spPr/>
      <dgm:t>
        <a:bodyPr/>
        <a:lstStyle/>
        <a:p>
          <a:endParaRPr lang="en-US"/>
        </a:p>
      </dgm:t>
    </dgm:pt>
    <dgm:pt modelId="{449D9691-C7D9-DC44-A305-3AA1ADCACEA1}" type="pres">
      <dgm:prSet presAssocID="{4C2A4C70-459C-4E13-A0A7-C9614552EB90}" presName="outerComposite" presStyleCnt="0">
        <dgm:presLayoutVars>
          <dgm:chMax val="5"/>
          <dgm:dir/>
          <dgm:resizeHandles val="exact"/>
        </dgm:presLayoutVars>
      </dgm:prSet>
      <dgm:spPr/>
    </dgm:pt>
    <dgm:pt modelId="{399FBFC6-93D2-8046-BFCE-69108333DAC5}" type="pres">
      <dgm:prSet presAssocID="{4C2A4C70-459C-4E13-A0A7-C9614552EB90}" presName="dummyMaxCanvas" presStyleCnt="0">
        <dgm:presLayoutVars/>
      </dgm:prSet>
      <dgm:spPr/>
    </dgm:pt>
    <dgm:pt modelId="{23FECB5A-B030-DE4F-BF40-FFDEB7C15CCB}" type="pres">
      <dgm:prSet presAssocID="{4C2A4C70-459C-4E13-A0A7-C9614552EB90}" presName="FourNodes_1" presStyleLbl="node1" presStyleIdx="0" presStyleCnt="4">
        <dgm:presLayoutVars>
          <dgm:bulletEnabled val="1"/>
        </dgm:presLayoutVars>
      </dgm:prSet>
      <dgm:spPr/>
    </dgm:pt>
    <dgm:pt modelId="{C4F60581-1AB0-0447-AAA9-8F5FBEABE2AE}" type="pres">
      <dgm:prSet presAssocID="{4C2A4C70-459C-4E13-A0A7-C9614552EB90}" presName="FourNodes_2" presStyleLbl="node1" presStyleIdx="1" presStyleCnt="4">
        <dgm:presLayoutVars>
          <dgm:bulletEnabled val="1"/>
        </dgm:presLayoutVars>
      </dgm:prSet>
      <dgm:spPr/>
    </dgm:pt>
    <dgm:pt modelId="{83DA9C8B-2E74-2448-B05E-73B24DF53B5C}" type="pres">
      <dgm:prSet presAssocID="{4C2A4C70-459C-4E13-A0A7-C9614552EB90}" presName="FourNodes_3" presStyleLbl="node1" presStyleIdx="2" presStyleCnt="4">
        <dgm:presLayoutVars>
          <dgm:bulletEnabled val="1"/>
        </dgm:presLayoutVars>
      </dgm:prSet>
      <dgm:spPr/>
    </dgm:pt>
    <dgm:pt modelId="{CA4E7AA2-3E6B-CF4D-A774-B2D399B97BA9}" type="pres">
      <dgm:prSet presAssocID="{4C2A4C70-459C-4E13-A0A7-C9614552EB90}" presName="FourNodes_4" presStyleLbl="node1" presStyleIdx="3" presStyleCnt="4">
        <dgm:presLayoutVars>
          <dgm:bulletEnabled val="1"/>
        </dgm:presLayoutVars>
      </dgm:prSet>
      <dgm:spPr/>
    </dgm:pt>
    <dgm:pt modelId="{4AF9F213-1D6D-6844-98AF-4B1C0492E301}" type="pres">
      <dgm:prSet presAssocID="{4C2A4C70-459C-4E13-A0A7-C9614552EB90}" presName="FourConn_1-2" presStyleLbl="fgAccFollowNode1" presStyleIdx="0" presStyleCnt="3">
        <dgm:presLayoutVars>
          <dgm:bulletEnabled val="1"/>
        </dgm:presLayoutVars>
      </dgm:prSet>
      <dgm:spPr/>
    </dgm:pt>
    <dgm:pt modelId="{6439C2C8-5F14-0544-8DC9-9AA12DCFCD29}" type="pres">
      <dgm:prSet presAssocID="{4C2A4C70-459C-4E13-A0A7-C9614552EB90}" presName="FourConn_2-3" presStyleLbl="fgAccFollowNode1" presStyleIdx="1" presStyleCnt="3">
        <dgm:presLayoutVars>
          <dgm:bulletEnabled val="1"/>
        </dgm:presLayoutVars>
      </dgm:prSet>
      <dgm:spPr/>
    </dgm:pt>
    <dgm:pt modelId="{1252B1CA-F75B-2E4F-811E-6DFC6CB4EF97}" type="pres">
      <dgm:prSet presAssocID="{4C2A4C70-459C-4E13-A0A7-C9614552EB90}" presName="FourConn_3-4" presStyleLbl="fgAccFollowNode1" presStyleIdx="2" presStyleCnt="3">
        <dgm:presLayoutVars>
          <dgm:bulletEnabled val="1"/>
        </dgm:presLayoutVars>
      </dgm:prSet>
      <dgm:spPr/>
    </dgm:pt>
    <dgm:pt modelId="{5210F571-8E88-8F48-AD8A-11DA68296605}" type="pres">
      <dgm:prSet presAssocID="{4C2A4C70-459C-4E13-A0A7-C9614552EB90}" presName="FourNodes_1_text" presStyleLbl="node1" presStyleIdx="3" presStyleCnt="4">
        <dgm:presLayoutVars>
          <dgm:bulletEnabled val="1"/>
        </dgm:presLayoutVars>
      </dgm:prSet>
      <dgm:spPr/>
    </dgm:pt>
    <dgm:pt modelId="{6A63F9C8-5944-524B-9FD5-623CB4BE079B}" type="pres">
      <dgm:prSet presAssocID="{4C2A4C70-459C-4E13-A0A7-C9614552EB90}" presName="FourNodes_2_text" presStyleLbl="node1" presStyleIdx="3" presStyleCnt="4">
        <dgm:presLayoutVars>
          <dgm:bulletEnabled val="1"/>
        </dgm:presLayoutVars>
      </dgm:prSet>
      <dgm:spPr/>
    </dgm:pt>
    <dgm:pt modelId="{2C2845D6-E0CD-9545-9B45-443FFFDA43D7}" type="pres">
      <dgm:prSet presAssocID="{4C2A4C70-459C-4E13-A0A7-C9614552EB90}" presName="FourNodes_3_text" presStyleLbl="node1" presStyleIdx="3" presStyleCnt="4">
        <dgm:presLayoutVars>
          <dgm:bulletEnabled val="1"/>
        </dgm:presLayoutVars>
      </dgm:prSet>
      <dgm:spPr/>
    </dgm:pt>
    <dgm:pt modelId="{90DE2E64-A693-4E46-8C98-848790DC4227}" type="pres">
      <dgm:prSet presAssocID="{4C2A4C70-459C-4E13-A0A7-C9614552EB90}" presName="FourNodes_4_text" presStyleLbl="node1" presStyleIdx="3" presStyleCnt="4">
        <dgm:presLayoutVars>
          <dgm:bulletEnabled val="1"/>
        </dgm:presLayoutVars>
      </dgm:prSet>
      <dgm:spPr/>
    </dgm:pt>
  </dgm:ptLst>
  <dgm:cxnLst>
    <dgm:cxn modelId="{90CBFE28-09B6-450F-AB36-4D61BD6D772A}" srcId="{4C2A4C70-459C-4E13-A0A7-C9614552EB90}" destId="{9520903A-D34E-4B48-A99F-39B9EE1DAD45}" srcOrd="3" destOrd="0" parTransId="{2BD2578B-E092-4FC6-A6BD-F27B1508F252}" sibTransId="{16CE4A83-9459-4999-B9AB-764D1717E619}"/>
    <dgm:cxn modelId="{0AC20A33-66CC-B643-B7A0-1563D8D2BD5F}" type="presOf" srcId="{F885612D-5D02-42A2-8A00-2FB8F19F3D80}" destId="{5210F571-8E88-8F48-AD8A-11DA68296605}" srcOrd="1" destOrd="0" presId="urn:microsoft.com/office/officeart/2005/8/layout/vProcess5"/>
    <dgm:cxn modelId="{4A0BCC4E-9914-4944-850F-49E5EFA64081}" srcId="{4C2A4C70-459C-4E13-A0A7-C9614552EB90}" destId="{5EB4DD6E-6ED1-4677-B347-9E9CBE6EEA37}" srcOrd="2" destOrd="0" parTransId="{5C031877-5A1A-453A-BB10-9E57FEC888EB}" sibTransId="{8ADAF47A-6B0A-4E59-A7BC-58A988302B05}"/>
    <dgm:cxn modelId="{F3F43754-53BD-0048-B1D3-1EB7E19A9B63}" type="presOf" srcId="{C5E329FD-74D9-426E-B083-B954C6F0475E}" destId="{4AF9F213-1D6D-6844-98AF-4B1C0492E301}" srcOrd="0" destOrd="0" presId="urn:microsoft.com/office/officeart/2005/8/layout/vProcess5"/>
    <dgm:cxn modelId="{D15E946B-6685-48FF-B7DC-FD20C410836D}" srcId="{4C2A4C70-459C-4E13-A0A7-C9614552EB90}" destId="{4302464C-BE16-4313-B742-968382B4C325}" srcOrd="1" destOrd="0" parTransId="{99AA180C-0A63-45C8-8DFC-50441D87CA92}" sibTransId="{37C9B980-1BCE-4131-9D1A-0B753FA3CCA1}"/>
    <dgm:cxn modelId="{DE79A46D-5351-7F42-8D46-45A2F62FAA3C}" type="presOf" srcId="{37C9B980-1BCE-4131-9D1A-0B753FA3CCA1}" destId="{6439C2C8-5F14-0544-8DC9-9AA12DCFCD29}" srcOrd="0" destOrd="0" presId="urn:microsoft.com/office/officeart/2005/8/layout/vProcess5"/>
    <dgm:cxn modelId="{2ED1A96D-3D14-B747-BAD3-B27A019D14C2}" type="presOf" srcId="{4302464C-BE16-4313-B742-968382B4C325}" destId="{C4F60581-1AB0-0447-AAA9-8F5FBEABE2AE}" srcOrd="0" destOrd="0" presId="urn:microsoft.com/office/officeart/2005/8/layout/vProcess5"/>
    <dgm:cxn modelId="{C8C78E72-F83D-6041-BAC3-5997A4543423}" type="presOf" srcId="{4C2A4C70-459C-4E13-A0A7-C9614552EB90}" destId="{449D9691-C7D9-DC44-A305-3AA1ADCACEA1}" srcOrd="0" destOrd="0" presId="urn:microsoft.com/office/officeart/2005/8/layout/vProcess5"/>
    <dgm:cxn modelId="{C9F5CA73-7C80-0347-8320-19CE9950F98F}" type="presOf" srcId="{5EB4DD6E-6ED1-4677-B347-9E9CBE6EEA37}" destId="{2C2845D6-E0CD-9545-9B45-443FFFDA43D7}" srcOrd="1" destOrd="0" presId="urn:microsoft.com/office/officeart/2005/8/layout/vProcess5"/>
    <dgm:cxn modelId="{C0A6F37A-90A7-F94C-92B4-197FC946D5AD}" type="presOf" srcId="{F885612D-5D02-42A2-8A00-2FB8F19F3D80}" destId="{23FECB5A-B030-DE4F-BF40-FFDEB7C15CCB}" srcOrd="0" destOrd="0" presId="urn:microsoft.com/office/officeart/2005/8/layout/vProcess5"/>
    <dgm:cxn modelId="{23D6B283-29E5-C244-8ABC-B3BC0CE126F4}" type="presOf" srcId="{8ADAF47A-6B0A-4E59-A7BC-58A988302B05}" destId="{1252B1CA-F75B-2E4F-811E-6DFC6CB4EF97}" srcOrd="0" destOrd="0" presId="urn:microsoft.com/office/officeart/2005/8/layout/vProcess5"/>
    <dgm:cxn modelId="{0446ED9D-AAC8-8942-ABA4-A245321FF628}" type="presOf" srcId="{4302464C-BE16-4313-B742-968382B4C325}" destId="{6A63F9C8-5944-524B-9FD5-623CB4BE079B}" srcOrd="1" destOrd="0" presId="urn:microsoft.com/office/officeart/2005/8/layout/vProcess5"/>
    <dgm:cxn modelId="{6D1FC0BA-CF01-2346-829D-1D3B02F9D0C2}" type="presOf" srcId="{9520903A-D34E-4B48-A99F-39B9EE1DAD45}" destId="{90DE2E64-A693-4E46-8C98-848790DC4227}" srcOrd="1" destOrd="0" presId="urn:microsoft.com/office/officeart/2005/8/layout/vProcess5"/>
    <dgm:cxn modelId="{FD8E54E5-9BE8-9D4B-99F0-28676DBD0DE2}" type="presOf" srcId="{9520903A-D34E-4B48-A99F-39B9EE1DAD45}" destId="{CA4E7AA2-3E6B-CF4D-A774-B2D399B97BA9}" srcOrd="0" destOrd="0" presId="urn:microsoft.com/office/officeart/2005/8/layout/vProcess5"/>
    <dgm:cxn modelId="{EECD5BED-11CB-F74D-9694-B357D1E3F085}" type="presOf" srcId="{5EB4DD6E-6ED1-4677-B347-9E9CBE6EEA37}" destId="{83DA9C8B-2E74-2448-B05E-73B24DF53B5C}" srcOrd="0" destOrd="0" presId="urn:microsoft.com/office/officeart/2005/8/layout/vProcess5"/>
    <dgm:cxn modelId="{EFBDDDF8-24F8-4C31-9F44-7F2A2BF5881C}" srcId="{4C2A4C70-459C-4E13-A0A7-C9614552EB90}" destId="{F885612D-5D02-42A2-8A00-2FB8F19F3D80}" srcOrd="0" destOrd="0" parTransId="{70E6FE32-FA4D-4C53-819C-9071C1A60B26}" sibTransId="{C5E329FD-74D9-426E-B083-B954C6F0475E}"/>
    <dgm:cxn modelId="{38A8A488-E97D-4F42-9E9E-75956D6470C7}" type="presParOf" srcId="{449D9691-C7D9-DC44-A305-3AA1ADCACEA1}" destId="{399FBFC6-93D2-8046-BFCE-69108333DAC5}" srcOrd="0" destOrd="0" presId="urn:microsoft.com/office/officeart/2005/8/layout/vProcess5"/>
    <dgm:cxn modelId="{675541B2-A783-094A-9C2D-CBA296BCA808}" type="presParOf" srcId="{449D9691-C7D9-DC44-A305-3AA1ADCACEA1}" destId="{23FECB5A-B030-DE4F-BF40-FFDEB7C15CCB}" srcOrd="1" destOrd="0" presId="urn:microsoft.com/office/officeart/2005/8/layout/vProcess5"/>
    <dgm:cxn modelId="{48262433-131F-B943-80A4-EFDCD8A4CAE0}" type="presParOf" srcId="{449D9691-C7D9-DC44-A305-3AA1ADCACEA1}" destId="{C4F60581-1AB0-0447-AAA9-8F5FBEABE2AE}" srcOrd="2" destOrd="0" presId="urn:microsoft.com/office/officeart/2005/8/layout/vProcess5"/>
    <dgm:cxn modelId="{9C601291-36EE-014D-AEFB-B948882A8F94}" type="presParOf" srcId="{449D9691-C7D9-DC44-A305-3AA1ADCACEA1}" destId="{83DA9C8B-2E74-2448-B05E-73B24DF53B5C}" srcOrd="3" destOrd="0" presId="urn:microsoft.com/office/officeart/2005/8/layout/vProcess5"/>
    <dgm:cxn modelId="{822067FA-B963-AB4E-BE1E-E4A93E607680}" type="presParOf" srcId="{449D9691-C7D9-DC44-A305-3AA1ADCACEA1}" destId="{CA4E7AA2-3E6B-CF4D-A774-B2D399B97BA9}" srcOrd="4" destOrd="0" presId="urn:microsoft.com/office/officeart/2005/8/layout/vProcess5"/>
    <dgm:cxn modelId="{73E661BF-C0E5-0F40-B858-AF813B3F7227}" type="presParOf" srcId="{449D9691-C7D9-DC44-A305-3AA1ADCACEA1}" destId="{4AF9F213-1D6D-6844-98AF-4B1C0492E301}" srcOrd="5" destOrd="0" presId="urn:microsoft.com/office/officeart/2005/8/layout/vProcess5"/>
    <dgm:cxn modelId="{5EA14C47-C5A3-2040-9365-FB99AF5B17E8}" type="presParOf" srcId="{449D9691-C7D9-DC44-A305-3AA1ADCACEA1}" destId="{6439C2C8-5F14-0544-8DC9-9AA12DCFCD29}" srcOrd="6" destOrd="0" presId="urn:microsoft.com/office/officeart/2005/8/layout/vProcess5"/>
    <dgm:cxn modelId="{061290B7-CC2C-8843-A6E6-12AF8D9FFB9E}" type="presParOf" srcId="{449D9691-C7D9-DC44-A305-3AA1ADCACEA1}" destId="{1252B1CA-F75B-2E4F-811E-6DFC6CB4EF97}" srcOrd="7" destOrd="0" presId="urn:microsoft.com/office/officeart/2005/8/layout/vProcess5"/>
    <dgm:cxn modelId="{91E1AB72-09DC-9941-ABC2-7A1FB0FA267E}" type="presParOf" srcId="{449D9691-C7D9-DC44-A305-3AA1ADCACEA1}" destId="{5210F571-8E88-8F48-AD8A-11DA68296605}" srcOrd="8" destOrd="0" presId="urn:microsoft.com/office/officeart/2005/8/layout/vProcess5"/>
    <dgm:cxn modelId="{CE0E3292-F9F8-7C48-A71B-D2660C937AF3}" type="presParOf" srcId="{449D9691-C7D9-DC44-A305-3AA1ADCACEA1}" destId="{6A63F9C8-5944-524B-9FD5-623CB4BE079B}" srcOrd="9" destOrd="0" presId="urn:microsoft.com/office/officeart/2005/8/layout/vProcess5"/>
    <dgm:cxn modelId="{467A120E-4A7D-3B4D-B772-622FDA494E63}" type="presParOf" srcId="{449D9691-C7D9-DC44-A305-3AA1ADCACEA1}" destId="{2C2845D6-E0CD-9545-9B45-443FFFDA43D7}" srcOrd="10" destOrd="0" presId="urn:microsoft.com/office/officeart/2005/8/layout/vProcess5"/>
    <dgm:cxn modelId="{3336A0DF-CFBE-4449-A665-41D017634C1A}" type="presParOf" srcId="{449D9691-C7D9-DC44-A305-3AA1ADCACEA1}" destId="{90DE2E64-A693-4E46-8C98-848790DC422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ECB5A-B030-DE4F-BF40-FFDEB7C15CCB}">
      <dsp:nvSpPr>
        <dsp:cNvPr id="0" name=""/>
        <dsp:cNvSpPr/>
      </dsp:nvSpPr>
      <dsp:spPr>
        <a:xfrm>
          <a:off x="0" y="0"/>
          <a:ext cx="9201708" cy="8748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Задачи программы:</a:t>
          </a:r>
          <a:endParaRPr lang="en-US" sz="1600" kern="1200"/>
        </a:p>
      </dsp:txBody>
      <dsp:txXfrm>
        <a:off x="25623" y="25623"/>
        <a:ext cx="8183760" cy="823597"/>
      </dsp:txXfrm>
    </dsp:sp>
    <dsp:sp modelId="{C4F60581-1AB0-0447-AAA9-8F5FBEABE2AE}">
      <dsp:nvSpPr>
        <dsp:cNvPr id="0" name=""/>
        <dsp:cNvSpPr/>
      </dsp:nvSpPr>
      <dsp:spPr>
        <a:xfrm>
          <a:off x="770643" y="1033905"/>
          <a:ext cx="9201708" cy="8748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	развивать познавательные способности дошкольников, обогатить их представление об исторических, природных и культурных достопримечательностях  родного края; </a:t>
          </a:r>
          <a:endParaRPr lang="en-US" sz="1600" kern="1200"/>
        </a:p>
      </dsp:txBody>
      <dsp:txXfrm>
        <a:off x="796266" y="1059528"/>
        <a:ext cx="7811170" cy="823597"/>
      </dsp:txXfrm>
    </dsp:sp>
    <dsp:sp modelId="{83DA9C8B-2E74-2448-B05E-73B24DF53B5C}">
      <dsp:nvSpPr>
        <dsp:cNvPr id="0" name=""/>
        <dsp:cNvSpPr/>
      </dsp:nvSpPr>
      <dsp:spPr>
        <a:xfrm>
          <a:off x="1529783" y="2067811"/>
          <a:ext cx="9201708" cy="8748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	воспитать чувство любви к малой Родине, приобщить к истории, культурным традициям людей, населяющих регион, обогатить  нравственный опыт дошкольников; </a:t>
          </a:r>
          <a:endParaRPr lang="en-US" sz="1600" kern="1200"/>
        </a:p>
      </dsp:txBody>
      <dsp:txXfrm>
        <a:off x="1555406" y="2093434"/>
        <a:ext cx="7822672" cy="823597"/>
      </dsp:txXfrm>
    </dsp:sp>
    <dsp:sp modelId="{CA4E7AA2-3E6B-CF4D-A774-B2D399B97BA9}">
      <dsp:nvSpPr>
        <dsp:cNvPr id="0" name=""/>
        <dsp:cNvSpPr/>
      </dsp:nvSpPr>
      <dsp:spPr>
        <a:xfrm>
          <a:off x="2300426" y="3101717"/>
          <a:ext cx="9201708" cy="8748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	способствовать обогащению семейных традиций, проведению досуга в семье на краеведческом содержании района, совместном посещении интересных культурных и природных объектов края. </a:t>
          </a:r>
          <a:endParaRPr lang="en-US" sz="1600" kern="1200"/>
        </a:p>
      </dsp:txBody>
      <dsp:txXfrm>
        <a:off x="2326049" y="3127340"/>
        <a:ext cx="7811170" cy="823597"/>
      </dsp:txXfrm>
    </dsp:sp>
    <dsp:sp modelId="{4AF9F213-1D6D-6844-98AF-4B1C0492E301}">
      <dsp:nvSpPr>
        <dsp:cNvPr id="0" name=""/>
        <dsp:cNvSpPr/>
      </dsp:nvSpPr>
      <dsp:spPr>
        <a:xfrm>
          <a:off x="8633059" y="670050"/>
          <a:ext cx="568648" cy="56864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8761005" y="670050"/>
        <a:ext cx="312756" cy="427908"/>
      </dsp:txXfrm>
    </dsp:sp>
    <dsp:sp modelId="{6439C2C8-5F14-0544-8DC9-9AA12DCFCD29}">
      <dsp:nvSpPr>
        <dsp:cNvPr id="0" name=""/>
        <dsp:cNvSpPr/>
      </dsp:nvSpPr>
      <dsp:spPr>
        <a:xfrm>
          <a:off x="9403702" y="1703956"/>
          <a:ext cx="568648" cy="56864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9531648" y="1703956"/>
        <a:ext cx="312756" cy="427908"/>
      </dsp:txXfrm>
    </dsp:sp>
    <dsp:sp modelId="{1252B1CA-F75B-2E4F-811E-6DFC6CB4EF97}">
      <dsp:nvSpPr>
        <dsp:cNvPr id="0" name=""/>
        <dsp:cNvSpPr/>
      </dsp:nvSpPr>
      <dsp:spPr>
        <a:xfrm>
          <a:off x="10162843" y="2737862"/>
          <a:ext cx="568648" cy="56864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10290789" y="2737862"/>
        <a:ext cx="312756" cy="42790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1/9/25</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71806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1/9/25</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7059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1/9/25</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0808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1/9/25</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4310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1/9/25</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86388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1/9/25</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43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1/9/25</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0621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1/9/25</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8341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1/9/25</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6043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1/9/25</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58342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1/9/25</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42495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1/9/25</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39255886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3" name="Picture 3">
            <a:extLst>
              <a:ext uri="{FF2B5EF4-FFF2-40B4-BE49-F238E27FC236}">
                <a16:creationId xmlns:a16="http://schemas.microsoft.com/office/drawing/2014/main" id="{9C88B23E-267D-CBE1-F9FF-5C0AF0C83569}"/>
              </a:ext>
            </a:extLst>
          </p:cNvPr>
          <p:cNvPicPr>
            <a:picLocks noChangeAspect="1"/>
          </p:cNvPicPr>
          <p:nvPr/>
        </p:nvPicPr>
        <p:blipFill rotWithShape="1">
          <a:blip r:embed="rId2">
            <a:alphaModFix amt="30000"/>
          </a:blip>
          <a:srcRect t="1379" r="-1" b="342"/>
          <a:stretch/>
        </p:blipFill>
        <p:spPr>
          <a:xfrm>
            <a:off x="20" y="10"/>
            <a:ext cx="12188932" cy="6857990"/>
          </a:xfrm>
          <a:prstGeom prst="rect">
            <a:avLst/>
          </a:prstGeom>
        </p:spPr>
      </p:pic>
      <p:grpSp>
        <p:nvGrpSpPr>
          <p:cNvPr id="86" name="Group 85">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7" name="Straight Connector 86">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E347F5D6-5C5D-BD7E-B3FF-D51587F9D4C0}"/>
              </a:ext>
            </a:extLst>
          </p:cNvPr>
          <p:cNvSpPr>
            <a:spLocks noGrp="1"/>
          </p:cNvSpPr>
          <p:nvPr>
            <p:ph type="ctrTitle"/>
          </p:nvPr>
        </p:nvSpPr>
        <p:spPr>
          <a:xfrm>
            <a:off x="2186949" y="3522133"/>
            <a:ext cx="7974719" cy="2288382"/>
          </a:xfrm>
        </p:spPr>
        <p:txBody>
          <a:bodyPr anchor="t">
            <a:normAutofit/>
          </a:bodyPr>
          <a:lstStyle/>
          <a:p>
            <a:r>
              <a:rPr lang="ru-RU">
                <a:solidFill>
                  <a:schemeClr val="tx2"/>
                </a:solidFill>
              </a:rPr>
              <a:t>Краткая презентация АОП ТНР</a:t>
            </a:r>
          </a:p>
        </p:txBody>
      </p:sp>
      <p:sp>
        <p:nvSpPr>
          <p:cNvPr id="3" name="Подзаголовок 2">
            <a:extLst>
              <a:ext uri="{FF2B5EF4-FFF2-40B4-BE49-F238E27FC236}">
                <a16:creationId xmlns:a16="http://schemas.microsoft.com/office/drawing/2014/main" id="{E3747372-056D-7138-B5BC-8A32BB3279E3}"/>
              </a:ext>
            </a:extLst>
          </p:cNvPr>
          <p:cNvSpPr>
            <a:spLocks noGrp="1"/>
          </p:cNvSpPr>
          <p:nvPr>
            <p:ph type="subTitle" idx="1"/>
          </p:nvPr>
        </p:nvSpPr>
        <p:spPr>
          <a:xfrm>
            <a:off x="2186949" y="725465"/>
            <a:ext cx="7974719" cy="2796668"/>
          </a:xfrm>
        </p:spPr>
        <p:txBody>
          <a:bodyPr anchor="b">
            <a:normAutofit/>
          </a:bodyPr>
          <a:lstStyle/>
          <a:p>
            <a:r>
              <a:rPr lang="ru-RU">
                <a:solidFill>
                  <a:schemeClr val="tx2"/>
                </a:solidFill>
              </a:rPr>
              <a:t>Муниципальное бюджетное дошкольное образовательное учреждение «Детский сад №52 комбинированного вида»</a:t>
            </a:r>
          </a:p>
        </p:txBody>
      </p:sp>
      <p:sp>
        <p:nvSpPr>
          <p:cNvPr id="117" name="Right Triangle 116">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94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9DC64A02-7DE5-B091-CF30-DC41EDA08ECC}"/>
              </a:ext>
            </a:extLst>
          </p:cNvPr>
          <p:cNvSpPr>
            <a:spLocks noGrp="1"/>
          </p:cNvSpPr>
          <p:nvPr>
            <p:ph type="title"/>
          </p:nvPr>
        </p:nvSpPr>
        <p:spPr>
          <a:xfrm>
            <a:off x="356874" y="40967"/>
            <a:ext cx="4952999" cy="1959576"/>
          </a:xfrm>
        </p:spPr>
        <p:txBody>
          <a:bodyPr>
            <a:normAutofit/>
          </a:bodyPr>
          <a:lstStyle/>
          <a:p>
            <a:r>
              <a:rPr lang="ru-RU" sz="2800" dirty="0">
                <a:solidFill>
                  <a:schemeClr val="tx2"/>
                </a:solidFill>
              </a:rPr>
              <a:t>Планируемые результаты (целевые ориентиры) на этапе завершения освоения Программы</a:t>
            </a:r>
          </a:p>
        </p:txBody>
      </p:sp>
      <p:sp>
        <p:nvSpPr>
          <p:cNvPr id="3" name="Объект 2">
            <a:extLst>
              <a:ext uri="{FF2B5EF4-FFF2-40B4-BE49-F238E27FC236}">
                <a16:creationId xmlns:a16="http://schemas.microsoft.com/office/drawing/2014/main" id="{B098C055-C611-C501-A7D0-4EA72518E355}"/>
              </a:ext>
            </a:extLst>
          </p:cNvPr>
          <p:cNvSpPr>
            <a:spLocks noGrp="1"/>
          </p:cNvSpPr>
          <p:nvPr>
            <p:ph idx="1"/>
          </p:nvPr>
        </p:nvSpPr>
        <p:spPr>
          <a:xfrm>
            <a:off x="312683" y="2000543"/>
            <a:ext cx="6075212" cy="4681506"/>
          </a:xfrm>
        </p:spPr>
        <p:txBody>
          <a:bodyPr>
            <a:normAutofit/>
          </a:bodyPr>
          <a:lstStyle/>
          <a:p>
            <a:pPr marL="0" indent="0" algn="just">
              <a:lnSpc>
                <a:spcPct val="100000"/>
              </a:lnSpc>
              <a:buNone/>
            </a:pPr>
            <a:r>
              <a:rPr lang="ru-RU" sz="1000" dirty="0">
                <a:solidFill>
                  <a:schemeClr val="tx2"/>
                </a:solidFill>
              </a:rPr>
              <a:t>1) обладает сформированной мотивацией к школьному обучению;</a:t>
            </a:r>
          </a:p>
          <a:p>
            <a:pPr marL="0" indent="0" algn="just">
              <a:lnSpc>
                <a:spcPct val="100000"/>
              </a:lnSpc>
              <a:buNone/>
            </a:pPr>
            <a:r>
              <a:rPr lang="ru-RU" sz="1000" dirty="0">
                <a:solidFill>
                  <a:schemeClr val="tx2"/>
                </a:solidFill>
              </a:rPr>
              <a:t>2) усваивает значения новых слов на основе знаний о предметах и явлениях окружающего мира;</a:t>
            </a:r>
          </a:p>
          <a:p>
            <a:pPr marL="0" indent="0" algn="just">
              <a:lnSpc>
                <a:spcPct val="100000"/>
              </a:lnSpc>
              <a:buNone/>
            </a:pPr>
            <a:r>
              <a:rPr lang="ru-RU" sz="1000" dirty="0">
                <a:solidFill>
                  <a:schemeClr val="tx2"/>
                </a:solidFill>
              </a:rPr>
              <a:t>3) употребляет слова, обозначающие личностные характеристики, многозначные;</a:t>
            </a:r>
          </a:p>
          <a:p>
            <a:pPr marL="0" indent="0" algn="just">
              <a:lnSpc>
                <a:spcPct val="100000"/>
              </a:lnSpc>
              <a:buNone/>
            </a:pPr>
            <a:r>
              <a:rPr lang="ru-RU" sz="1000" dirty="0">
                <a:solidFill>
                  <a:schemeClr val="tx2"/>
                </a:solidFill>
              </a:rPr>
              <a:t>4) умеет подбирать слова с противоположным и сходным значением;</a:t>
            </a:r>
          </a:p>
          <a:p>
            <a:pPr marL="0" indent="0" algn="just">
              <a:lnSpc>
                <a:spcPct val="100000"/>
              </a:lnSpc>
              <a:buNone/>
            </a:pPr>
            <a:r>
              <a:rPr lang="ru-RU" sz="1000" dirty="0">
                <a:solidFill>
                  <a:schemeClr val="tx2"/>
                </a:solidFill>
              </a:rPr>
              <a:t>5) правильно употребляет основные грамматические формы слова;</a:t>
            </a:r>
          </a:p>
          <a:p>
            <a:pPr marL="0" indent="0" algn="just">
              <a:lnSpc>
                <a:spcPct val="100000"/>
              </a:lnSpc>
              <a:buNone/>
            </a:pPr>
            <a:r>
              <a:rPr lang="ru-RU" sz="1000" dirty="0">
                <a:solidFill>
                  <a:schemeClr val="tx2"/>
                </a:solidFill>
              </a:rPr>
              <a:t>6) составляет различные виды описательных рассказов (описание, повествование, с элементами рассуждения) с соблюдением цельности и связности высказывания, составляет творческие рассказы;</a:t>
            </a:r>
          </a:p>
          <a:p>
            <a:pPr marL="0" indent="0" algn="just">
              <a:lnSpc>
                <a:spcPct val="100000"/>
              </a:lnSpc>
              <a:buNone/>
            </a:pPr>
            <a:r>
              <a:rPr lang="ru-RU" sz="1000" dirty="0">
                <a:solidFill>
                  <a:schemeClr val="tx2"/>
                </a:solidFill>
              </a:rPr>
              <a:t>7) владеет простыми формами фонематического анализа, способен осуществлять сложные формы фонематического анализа (с постепенным переводом речевых умений во внутренний план), осуществляет операции фонематического синтеза;</a:t>
            </a:r>
          </a:p>
          <a:p>
            <a:pPr marL="0" indent="0" algn="just">
              <a:lnSpc>
                <a:spcPct val="100000"/>
              </a:lnSpc>
              <a:buNone/>
            </a:pPr>
            <a:r>
              <a:rPr lang="ru-RU" sz="1000" dirty="0">
                <a:solidFill>
                  <a:schemeClr val="tx2"/>
                </a:solidFill>
              </a:rPr>
              <a:t>8) осознает слоговое строение слова, осуществляет слоговой анализ и синтез слов (двухсложных с открытыми, закрытыми слогами, трёхсложных с открытыми слогами, односложных);</a:t>
            </a:r>
          </a:p>
          <a:p>
            <a:pPr marL="0" indent="0" algn="just">
              <a:lnSpc>
                <a:spcPct val="100000"/>
              </a:lnSpc>
              <a:buNone/>
            </a:pPr>
            <a:r>
              <a:rPr lang="ru-RU" sz="1000" dirty="0">
                <a:solidFill>
                  <a:schemeClr val="tx2"/>
                </a:solidFill>
              </a:rPr>
              <a:t>9) правильно произносит звуки (в соответствии с онтогенезом);</a:t>
            </a:r>
          </a:p>
          <a:p>
            <a:pPr marL="0" indent="0" algn="just">
              <a:lnSpc>
                <a:spcPct val="100000"/>
              </a:lnSpc>
              <a:buNone/>
            </a:pPr>
            <a:r>
              <a:rPr lang="ru-RU" sz="1000" dirty="0">
                <a:solidFill>
                  <a:schemeClr val="tx2"/>
                </a:solidFill>
              </a:rPr>
              <a:t>10) владеет основными видами продуктивной деятельности, проявляет инициативу и самостоятельность в разных видах деятельности: в игре, общении, конструировании;</a:t>
            </a:r>
          </a:p>
          <a:p>
            <a:pPr marL="0" indent="0" algn="just">
              <a:lnSpc>
                <a:spcPct val="100000"/>
              </a:lnSpc>
              <a:buNone/>
            </a:pPr>
            <a:r>
              <a:rPr lang="ru-RU" sz="1000" dirty="0">
                <a:solidFill>
                  <a:schemeClr val="tx2"/>
                </a:solidFill>
              </a:rPr>
              <a:t>11) выбирает род занятий, участников по совместной деятельности, избирательно и устойчиво взаимодействует с детьми;</a:t>
            </a:r>
          </a:p>
          <a:p>
            <a:pPr marL="0" indent="0" algn="just">
              <a:lnSpc>
                <a:spcPct val="100000"/>
              </a:lnSpc>
              <a:buNone/>
            </a:pPr>
            <a:r>
              <a:rPr lang="ru-RU" sz="1000" dirty="0">
                <a:solidFill>
                  <a:schemeClr val="tx2"/>
                </a:solidFill>
              </a:rPr>
              <a:t>12) участвует в коллективном создании замысла в игре и на занятиях;</a:t>
            </a:r>
          </a:p>
          <a:p>
            <a:pPr marL="0" indent="0" algn="just">
              <a:lnSpc>
                <a:spcPct val="100000"/>
              </a:lnSpc>
              <a:buNone/>
            </a:pPr>
            <a:r>
              <a:rPr lang="ru-RU" sz="1000" dirty="0">
                <a:solidFill>
                  <a:schemeClr val="tx2"/>
                </a:solidFill>
              </a:rPr>
              <a:t>13) передаёт как можно более точное сообщение другому, проявляя внимание к собеседнику;</a:t>
            </a:r>
          </a:p>
        </p:txBody>
      </p:sp>
      <p:pic>
        <p:nvPicPr>
          <p:cNvPr id="4" name="Рисунок 3">
            <a:extLst>
              <a:ext uri="{FF2B5EF4-FFF2-40B4-BE49-F238E27FC236}">
                <a16:creationId xmlns:a16="http://schemas.microsoft.com/office/drawing/2014/main" id="{7056D076-CE06-5D88-F9B5-65EC7DA5CC25}"/>
              </a:ext>
            </a:extLst>
          </p:cNvPr>
          <p:cNvPicPr>
            <a:picLocks noChangeAspect="1"/>
          </p:cNvPicPr>
          <p:nvPr/>
        </p:nvPicPr>
        <p:blipFill>
          <a:blip r:embed="rId2"/>
          <a:stretch>
            <a:fillRect/>
          </a:stretch>
        </p:blipFill>
        <p:spPr>
          <a:xfrm>
            <a:off x="6294789" y="0"/>
            <a:ext cx="5895687" cy="6858000"/>
          </a:xfrm>
          <a:prstGeom prst="rect">
            <a:avLst/>
          </a:prstGeom>
        </p:spPr>
      </p:pic>
    </p:spTree>
    <p:extLst>
      <p:ext uri="{BB962C8B-B14F-4D97-AF65-F5344CB8AC3E}">
        <p14:creationId xmlns:p14="http://schemas.microsoft.com/office/powerpoint/2010/main" val="365548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DDAF3030-5FC7-D9AA-7063-1A3668A17AA0}"/>
              </a:ext>
            </a:extLst>
          </p:cNvPr>
          <p:cNvSpPr>
            <a:spLocks noGrp="1"/>
          </p:cNvSpPr>
          <p:nvPr>
            <p:ph type="title"/>
          </p:nvPr>
        </p:nvSpPr>
        <p:spPr>
          <a:xfrm>
            <a:off x="389901" y="125305"/>
            <a:ext cx="4952999" cy="1816802"/>
          </a:xfrm>
        </p:spPr>
        <p:txBody>
          <a:bodyPr>
            <a:normAutofit/>
          </a:bodyPr>
          <a:lstStyle/>
          <a:p>
            <a:r>
              <a:rPr lang="ru-RU" sz="2800" dirty="0">
                <a:solidFill>
                  <a:schemeClr val="tx2"/>
                </a:solidFill>
              </a:rPr>
              <a:t>Планируемые результаты (целевые ориентиры) на этапе завершения освоения Программы</a:t>
            </a:r>
          </a:p>
        </p:txBody>
      </p:sp>
      <p:sp>
        <p:nvSpPr>
          <p:cNvPr id="3" name="Объект 2">
            <a:extLst>
              <a:ext uri="{FF2B5EF4-FFF2-40B4-BE49-F238E27FC236}">
                <a16:creationId xmlns:a16="http://schemas.microsoft.com/office/drawing/2014/main" id="{409D4B72-5112-5966-9117-E84A9C56517C}"/>
              </a:ext>
            </a:extLst>
          </p:cNvPr>
          <p:cNvSpPr>
            <a:spLocks noGrp="1"/>
          </p:cNvSpPr>
          <p:nvPr>
            <p:ph idx="1"/>
          </p:nvPr>
        </p:nvSpPr>
        <p:spPr>
          <a:xfrm>
            <a:off x="175916" y="1843286"/>
            <a:ext cx="6013241" cy="4431040"/>
          </a:xfrm>
        </p:spPr>
        <p:txBody>
          <a:bodyPr>
            <a:noAutofit/>
          </a:bodyPr>
          <a:lstStyle/>
          <a:p>
            <a:pPr algn="just">
              <a:lnSpc>
                <a:spcPct val="100000"/>
              </a:lnSpc>
            </a:pPr>
            <a:r>
              <a:rPr lang="ru-RU" sz="1000" dirty="0">
                <a:solidFill>
                  <a:schemeClr val="tx2"/>
                </a:solidFill>
              </a:rPr>
              <a:t>14) регулирует свое поведение в соответствии с усвоенными нормами и правилами, проявляет кооперативные умения в процессе игры, соблюдая отношения партнёрства, взаимопомощи, взаимной поддержки;</a:t>
            </a:r>
          </a:p>
          <a:p>
            <a:pPr algn="just">
              <a:lnSpc>
                <a:spcPct val="100000"/>
              </a:lnSpc>
            </a:pPr>
            <a:r>
              <a:rPr lang="ru-RU" sz="1000" dirty="0">
                <a:solidFill>
                  <a:schemeClr val="tx2"/>
                </a:solidFill>
              </a:rPr>
              <a:t>15) отстаивает усвоенные нормы и правила перед ровесниками и педагогическим работником, стремится к самостоятельности, проявляет относительную независимость от педагогического работника;</a:t>
            </a:r>
          </a:p>
          <a:p>
            <a:pPr algn="just">
              <a:lnSpc>
                <a:spcPct val="100000"/>
              </a:lnSpc>
            </a:pPr>
            <a:r>
              <a:rPr lang="ru-RU" sz="1000" dirty="0">
                <a:solidFill>
                  <a:schemeClr val="tx2"/>
                </a:solidFill>
              </a:rPr>
              <a:t>16) использует в играх знания, полученные в ходе экскурсий, наблюдений, знакомства с художественной литературой, картинным материалом, народным творчеством, историческими сведениями, мультфильмами;</a:t>
            </a:r>
          </a:p>
          <a:p>
            <a:pPr algn="just">
              <a:lnSpc>
                <a:spcPct val="100000"/>
              </a:lnSpc>
            </a:pPr>
            <a:r>
              <a:rPr lang="ru-RU" sz="1000" dirty="0">
                <a:solidFill>
                  <a:schemeClr val="tx2"/>
                </a:solidFill>
              </a:rPr>
              <a:t>17) использует в процессе продуктивной деятельности все виды словесной регуляции: словесного отчёта, словесного сопровождения и словесного планирования деятельности;</a:t>
            </a:r>
          </a:p>
          <a:p>
            <a:pPr algn="just">
              <a:lnSpc>
                <a:spcPct val="100000"/>
              </a:lnSpc>
            </a:pPr>
            <a:r>
              <a:rPr lang="ru-RU" sz="1000" dirty="0">
                <a:solidFill>
                  <a:schemeClr val="tx2"/>
                </a:solidFill>
              </a:rPr>
              <a:t>18) устанавливает причинно-следственные связи между условиями жизни, внешними и функциональными свойствами в животном и растительном мире на основе наблюдений и практического экспериментирования;</a:t>
            </a:r>
          </a:p>
          <a:p>
            <a:pPr algn="just">
              <a:lnSpc>
                <a:spcPct val="100000"/>
              </a:lnSpc>
            </a:pPr>
            <a:r>
              <a:rPr lang="ru-RU" sz="1000" dirty="0">
                <a:solidFill>
                  <a:schemeClr val="tx2"/>
                </a:solidFill>
              </a:rPr>
              <a:t>19) определяет пространственное расположение предметов относительно себя, геометрические фигуры;</a:t>
            </a:r>
          </a:p>
          <a:p>
            <a:pPr algn="just">
              <a:lnSpc>
                <a:spcPct val="100000"/>
              </a:lnSpc>
            </a:pPr>
            <a:r>
              <a:rPr lang="ru-RU" sz="1000" dirty="0">
                <a:solidFill>
                  <a:schemeClr val="tx2"/>
                </a:solidFill>
              </a:rPr>
              <a:t>20) владеет элементарными математическими представлениями: количество в пределах десяти, знает цифры 0, 1-9, соотносит их с количеством предметов, решает простые арифметические задачи устно, используя при необходимости в качестве счётного материала символические изображения;</a:t>
            </a:r>
          </a:p>
          <a:p>
            <a:pPr algn="just">
              <a:lnSpc>
                <a:spcPct val="100000"/>
              </a:lnSpc>
            </a:pPr>
            <a:r>
              <a:rPr lang="ru-RU" sz="1000" dirty="0">
                <a:solidFill>
                  <a:schemeClr val="tx2"/>
                </a:solidFill>
              </a:rPr>
              <a:t>21) определяет времена года, части суток;</a:t>
            </a:r>
          </a:p>
          <a:p>
            <a:pPr algn="just">
              <a:lnSpc>
                <a:spcPct val="100000"/>
              </a:lnSpc>
            </a:pPr>
            <a:r>
              <a:rPr lang="ru-RU" sz="1000" dirty="0">
                <a:solidFill>
                  <a:schemeClr val="tx2"/>
                </a:solidFill>
              </a:rPr>
              <a:t>22) самостоятельно получает новую информацию (задаёт вопросы, экспериментирует);</a:t>
            </a:r>
          </a:p>
          <a:p>
            <a:pPr algn="just">
              <a:lnSpc>
                <a:spcPct val="100000"/>
              </a:lnSpc>
            </a:pPr>
            <a:r>
              <a:rPr lang="ru-RU" sz="1000" dirty="0">
                <a:solidFill>
                  <a:schemeClr val="tx2"/>
                </a:solidFill>
              </a:rPr>
              <a:t>23) пересказывает литературные произведения, составляет рассказ по иллюстративному материалу (картинкам, картинам, фотографиям), содержание которых отражает эмоциональный, игровой, трудовой, познавательный опыт воспитанников;</a:t>
            </a:r>
          </a:p>
        </p:txBody>
      </p:sp>
      <p:pic>
        <p:nvPicPr>
          <p:cNvPr id="6" name="Рисунок 5">
            <a:extLst>
              <a:ext uri="{FF2B5EF4-FFF2-40B4-BE49-F238E27FC236}">
                <a16:creationId xmlns:a16="http://schemas.microsoft.com/office/drawing/2014/main" id="{62911859-2E45-D854-82D3-901BBEF52063}"/>
              </a:ext>
            </a:extLst>
          </p:cNvPr>
          <p:cNvPicPr>
            <a:picLocks noChangeAspect="1"/>
          </p:cNvPicPr>
          <p:nvPr/>
        </p:nvPicPr>
        <p:blipFill>
          <a:blip r:embed="rId2"/>
          <a:stretch>
            <a:fillRect/>
          </a:stretch>
        </p:blipFill>
        <p:spPr>
          <a:xfrm>
            <a:off x="6286665" y="0"/>
            <a:ext cx="5895687" cy="6858000"/>
          </a:xfrm>
          <a:prstGeom prst="rect">
            <a:avLst/>
          </a:prstGeom>
        </p:spPr>
      </p:pic>
    </p:spTree>
    <p:extLst>
      <p:ext uri="{BB962C8B-B14F-4D97-AF65-F5344CB8AC3E}">
        <p14:creationId xmlns:p14="http://schemas.microsoft.com/office/powerpoint/2010/main" val="229105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25FA95E7-7ED3-10E7-E354-DAC19C1D32D3}"/>
              </a:ext>
            </a:extLst>
          </p:cNvPr>
          <p:cNvSpPr>
            <a:spLocks noGrp="1"/>
          </p:cNvSpPr>
          <p:nvPr>
            <p:ph type="title"/>
          </p:nvPr>
        </p:nvSpPr>
        <p:spPr>
          <a:xfrm>
            <a:off x="457200" y="171717"/>
            <a:ext cx="4952999" cy="1790878"/>
          </a:xfrm>
        </p:spPr>
        <p:txBody>
          <a:bodyPr>
            <a:normAutofit/>
          </a:bodyPr>
          <a:lstStyle/>
          <a:p>
            <a:r>
              <a:rPr lang="ru-RU" sz="2800" dirty="0">
                <a:solidFill>
                  <a:schemeClr val="tx2"/>
                </a:solidFill>
              </a:rPr>
              <a:t>Планируемые результаты (целевые ориентиры) на этапе завершения освоения Программы</a:t>
            </a:r>
          </a:p>
        </p:txBody>
      </p:sp>
      <p:sp>
        <p:nvSpPr>
          <p:cNvPr id="3" name="Объект 2">
            <a:extLst>
              <a:ext uri="{FF2B5EF4-FFF2-40B4-BE49-F238E27FC236}">
                <a16:creationId xmlns:a16="http://schemas.microsoft.com/office/drawing/2014/main" id="{B95D81D5-BC24-9790-F2B8-C79E78982765}"/>
              </a:ext>
            </a:extLst>
          </p:cNvPr>
          <p:cNvSpPr>
            <a:spLocks noGrp="1"/>
          </p:cNvSpPr>
          <p:nvPr>
            <p:ph idx="1"/>
          </p:nvPr>
        </p:nvSpPr>
        <p:spPr>
          <a:xfrm>
            <a:off x="312684" y="1962595"/>
            <a:ext cx="5876472" cy="4576046"/>
          </a:xfrm>
        </p:spPr>
        <p:txBody>
          <a:bodyPr>
            <a:normAutofit/>
          </a:bodyPr>
          <a:lstStyle/>
          <a:p>
            <a:pPr marL="0" indent="0" algn="just">
              <a:lnSpc>
                <a:spcPct val="100000"/>
              </a:lnSpc>
              <a:buNone/>
            </a:pPr>
            <a:r>
              <a:rPr lang="ru-RU" sz="1050" dirty="0">
                <a:solidFill>
                  <a:schemeClr val="tx2"/>
                </a:solidFill>
              </a:rPr>
              <a:t>24) составляет рассказы по сюжетным картинкам и по серии сюжетных картинок, используя графические схемы, наглядные опоры;</a:t>
            </a:r>
          </a:p>
          <a:p>
            <a:pPr marL="0" indent="0" algn="just">
              <a:lnSpc>
                <a:spcPct val="100000"/>
              </a:lnSpc>
              <a:buNone/>
            </a:pPr>
            <a:r>
              <a:rPr lang="ru-RU" sz="1050" dirty="0">
                <a:solidFill>
                  <a:schemeClr val="tx2"/>
                </a:solidFill>
              </a:rPr>
              <a:t>25) составляет с помощью педагогического работника небольшие сообщения, рассказы из личного опыта;</a:t>
            </a:r>
          </a:p>
          <a:p>
            <a:pPr marL="0" indent="0" algn="just">
              <a:lnSpc>
                <a:spcPct val="100000"/>
              </a:lnSpc>
              <a:buNone/>
            </a:pPr>
            <a:r>
              <a:rPr lang="ru-RU" sz="1050" dirty="0">
                <a:solidFill>
                  <a:schemeClr val="tx2"/>
                </a:solidFill>
              </a:rPr>
              <a:t>26) владеет предпосылками овладения грамотой;</a:t>
            </a:r>
          </a:p>
          <a:p>
            <a:pPr marL="0" indent="0" algn="just">
              <a:lnSpc>
                <a:spcPct val="100000"/>
              </a:lnSpc>
              <a:buNone/>
            </a:pPr>
            <a:r>
              <a:rPr lang="ru-RU" sz="1050" dirty="0">
                <a:solidFill>
                  <a:schemeClr val="tx2"/>
                </a:solidFill>
              </a:rPr>
              <a:t>27) стремится к использованию различных средств и материалов в процессе изобразительной деятельности;</a:t>
            </a:r>
          </a:p>
          <a:p>
            <a:pPr marL="0" indent="0" algn="just">
              <a:lnSpc>
                <a:spcPct val="100000"/>
              </a:lnSpc>
              <a:buNone/>
            </a:pPr>
            <a:r>
              <a:rPr lang="ru-RU" sz="1050" dirty="0">
                <a:solidFill>
                  <a:schemeClr val="tx2"/>
                </a:solidFill>
              </a:rPr>
              <a:t>28) имеет элементарные представления о видах искусства, понимает доступные произведения искусства (картины, иллюстрации к сказкам и рассказам, народная игрушка), воспринимает музыку, художественную литературу, фольклор;</a:t>
            </a:r>
          </a:p>
          <a:p>
            <a:pPr marL="0" indent="0" algn="just">
              <a:lnSpc>
                <a:spcPct val="100000"/>
              </a:lnSpc>
              <a:buNone/>
            </a:pPr>
            <a:r>
              <a:rPr lang="ru-RU" sz="1050" dirty="0">
                <a:solidFill>
                  <a:schemeClr val="tx2"/>
                </a:solidFill>
              </a:rPr>
              <a:t>29) проявляет интерес к произведениям народной, классической и современной музыки, к музыкальным инструментам;</a:t>
            </a:r>
          </a:p>
          <a:p>
            <a:pPr marL="0" indent="0" algn="just">
              <a:lnSpc>
                <a:spcPct val="100000"/>
              </a:lnSpc>
              <a:buNone/>
            </a:pPr>
            <a:r>
              <a:rPr lang="ru-RU" sz="1050" dirty="0">
                <a:solidFill>
                  <a:schemeClr val="tx2"/>
                </a:solidFill>
              </a:rPr>
              <a:t>30) сопереживает персонажам художественных произведений;</a:t>
            </a:r>
          </a:p>
          <a:p>
            <a:pPr marL="0" indent="0" algn="just">
              <a:lnSpc>
                <a:spcPct val="100000"/>
              </a:lnSpc>
              <a:buNone/>
            </a:pPr>
            <a:r>
              <a:rPr lang="ru-RU" sz="1050" dirty="0">
                <a:solidFill>
                  <a:schemeClr val="tx2"/>
                </a:solidFill>
              </a:rPr>
              <a:t>31) выполняет основные виды движений и упражнения по словесной инструкции педагогических работников: согласованные движения, а также разноимённые и разнонаправленные движения;</a:t>
            </a:r>
          </a:p>
          <a:p>
            <a:pPr marL="0" indent="0" algn="just">
              <a:lnSpc>
                <a:spcPct val="100000"/>
              </a:lnSpc>
              <a:buNone/>
            </a:pPr>
            <a:r>
              <a:rPr lang="ru-RU" sz="1050" dirty="0">
                <a:solidFill>
                  <a:schemeClr val="tx2"/>
                </a:solidFill>
              </a:rPr>
              <a:t>32) осуществляет элементарное двигательное и словесное планирование действий в ходе спортивных упражнений;</a:t>
            </a:r>
          </a:p>
          <a:p>
            <a:pPr marL="0" indent="0" algn="just">
              <a:lnSpc>
                <a:spcPct val="100000"/>
              </a:lnSpc>
              <a:buNone/>
            </a:pPr>
            <a:r>
              <a:rPr lang="ru-RU" sz="1050" dirty="0">
                <a:solidFill>
                  <a:schemeClr val="tx2"/>
                </a:solidFill>
              </a:rPr>
              <a:t>33) знает и подчиняется правилам подвижных игр, эстафет, игр с элементами спорта;</a:t>
            </a:r>
          </a:p>
          <a:p>
            <a:pPr marL="0" indent="0" algn="just">
              <a:lnSpc>
                <a:spcPct val="100000"/>
              </a:lnSpc>
              <a:buNone/>
            </a:pPr>
            <a:r>
              <a:rPr lang="ru-RU" sz="1050" dirty="0">
                <a:solidFill>
                  <a:schemeClr val="tx2"/>
                </a:solidFill>
              </a:rPr>
              <a:t>34) владеет элементарными нормами и правилами здорового образа жизни (в питании, двигательном режиме, закаливании, при формировании полезных привычек).</a:t>
            </a:r>
          </a:p>
        </p:txBody>
      </p:sp>
      <p:pic>
        <p:nvPicPr>
          <p:cNvPr id="5" name="Picture 4" descr="Лабиринт">
            <a:extLst>
              <a:ext uri="{FF2B5EF4-FFF2-40B4-BE49-F238E27FC236}">
                <a16:creationId xmlns:a16="http://schemas.microsoft.com/office/drawing/2014/main" id="{AB7207FE-3CA7-49B0-EB54-D90B3DF9F28D}"/>
              </a:ext>
            </a:extLst>
          </p:cNvPr>
          <p:cNvPicPr>
            <a:picLocks noChangeAspect="1"/>
          </p:cNvPicPr>
          <p:nvPr/>
        </p:nvPicPr>
        <p:blipFill rotWithShape="1">
          <a:blip r:embed="rId2"/>
          <a:srcRect l="18247" r="24369"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319112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Rectangle 60">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ight Triangle 6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ocument 64">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94907"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67" name="Group 6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68" name="Straight Connector 6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23757BC3-0A27-6791-634D-F9E2306919D0}"/>
              </a:ext>
            </a:extLst>
          </p:cNvPr>
          <p:cNvSpPr>
            <a:spLocks noGrp="1"/>
          </p:cNvSpPr>
          <p:nvPr>
            <p:ph type="title"/>
          </p:nvPr>
        </p:nvSpPr>
        <p:spPr>
          <a:xfrm>
            <a:off x="314802" y="-65186"/>
            <a:ext cx="6159160" cy="1908473"/>
          </a:xfrm>
        </p:spPr>
        <p:txBody>
          <a:bodyPr>
            <a:normAutofit/>
          </a:bodyPr>
          <a:lstStyle/>
          <a:p>
            <a:r>
              <a:rPr lang="ru-RU" sz="2800" dirty="0">
                <a:solidFill>
                  <a:schemeClr val="tx2"/>
                </a:solidFill>
              </a:rPr>
              <a:t>Особенности взаимодействия педагогического коллектива с семьями дошкольников с ТНР:</a:t>
            </a:r>
          </a:p>
        </p:txBody>
      </p:sp>
      <p:sp>
        <p:nvSpPr>
          <p:cNvPr id="3" name="Объект 2">
            <a:extLst>
              <a:ext uri="{FF2B5EF4-FFF2-40B4-BE49-F238E27FC236}">
                <a16:creationId xmlns:a16="http://schemas.microsoft.com/office/drawing/2014/main" id="{136C9D99-C9BE-F49E-9B16-D1EEE621D801}"/>
              </a:ext>
            </a:extLst>
          </p:cNvPr>
          <p:cNvSpPr>
            <a:spLocks noGrp="1"/>
          </p:cNvSpPr>
          <p:nvPr>
            <p:ph idx="1"/>
          </p:nvPr>
        </p:nvSpPr>
        <p:spPr>
          <a:xfrm>
            <a:off x="457199" y="1790881"/>
            <a:ext cx="7737047" cy="4454075"/>
          </a:xfrm>
        </p:spPr>
        <p:txBody>
          <a:bodyPr>
            <a:normAutofit/>
          </a:bodyPr>
          <a:lstStyle/>
          <a:p>
            <a:pPr marL="0" indent="0" algn="just">
              <a:lnSpc>
                <a:spcPct val="100000"/>
              </a:lnSpc>
              <a:buNone/>
            </a:pPr>
            <a:r>
              <a:rPr lang="ru-RU" sz="1400" dirty="0">
                <a:solidFill>
                  <a:schemeClr val="tx2"/>
                </a:solidFill>
              </a:rPr>
              <a:t>1. Формирование базового доверия к миру, к людям, к себе - ключевая задача периода развития ребёнка в период дошкольного возраста.</a:t>
            </a:r>
          </a:p>
          <a:p>
            <a:pPr marL="0" indent="0" algn="just">
              <a:lnSpc>
                <a:spcPct val="100000"/>
              </a:lnSpc>
              <a:buNone/>
            </a:pPr>
            <a:r>
              <a:rPr lang="ru-RU" sz="1400" dirty="0">
                <a:solidFill>
                  <a:schemeClr val="tx2"/>
                </a:solidFill>
              </a:rPr>
              <a:t>2. С возрастом число близких людей увеличивается. В этих отношениях ребёнок находит безопасность и признание, они вдохновляют его исследовать мир и быть открытым для нового. Значение установления и поддержки позитивных надёжных отношений в контексте реализации Программы сохраняет своё значение на всех возрастных ступенях.</a:t>
            </a:r>
          </a:p>
          <a:p>
            <a:pPr marL="0" indent="0" algn="just">
              <a:lnSpc>
                <a:spcPct val="100000"/>
              </a:lnSpc>
              <a:buNone/>
            </a:pPr>
            <a:r>
              <a:rPr lang="ru-RU" sz="1400" dirty="0">
                <a:solidFill>
                  <a:schemeClr val="tx2"/>
                </a:solidFill>
              </a:rPr>
              <a:t>3. Процесс становления полноценной личности ребёнка происходит под влиянием различных факторов, первым и важнейшим из которых является семья. Именно родители (законные представители), семья в целом, вырабатывают у воспитанников комплекс базовых социальных ценностей, ориентации, потребностей, интересов и привычек.</a:t>
            </a:r>
          </a:p>
          <a:p>
            <a:pPr marL="0" indent="0" algn="just">
              <a:lnSpc>
                <a:spcPct val="100000"/>
              </a:lnSpc>
              <a:buNone/>
            </a:pPr>
            <a:r>
              <a:rPr lang="ru-RU" sz="1400" dirty="0">
                <a:solidFill>
                  <a:schemeClr val="tx2"/>
                </a:solidFill>
              </a:rPr>
              <a:t>4. Взаимодействие педагогических работников ДОУ с родителям (законным представителям) направлено на повышение педагогической культуры родителей (законных представителей). Задача педагогических работников - активизировать роль родителей (законных представителей) в воспитании и обучении ребёнка, выработать единое и адекватное понимание проблем ребенка.</a:t>
            </a:r>
          </a:p>
          <a:p>
            <a:pPr marL="0" indent="0" algn="just">
              <a:lnSpc>
                <a:spcPct val="100000"/>
              </a:lnSpc>
              <a:buNone/>
            </a:pPr>
            <a:r>
              <a:rPr lang="ru-RU" sz="1400" dirty="0">
                <a:solidFill>
                  <a:schemeClr val="tx2"/>
                </a:solidFill>
              </a:rPr>
              <a:t>5. Укрепление и развитие взаимодействия ДОУ и семьи обеспечивают благоприятные условия жизни и воспитания ребёнка, формирование основ полноценной, гармоничной личности. Главной ценностью педагогической культуры является ребёнок – его развитие, образование, воспитание, социальная защита и поддержка его достоинства и прав человека.</a:t>
            </a:r>
          </a:p>
          <a:p>
            <a:pPr marL="0" indent="0">
              <a:lnSpc>
                <a:spcPct val="100000"/>
              </a:lnSpc>
              <a:buNone/>
            </a:pPr>
            <a:endParaRPr lang="ru-RU" sz="900" dirty="0">
              <a:solidFill>
                <a:schemeClr val="tx2"/>
              </a:solidFill>
            </a:endParaRPr>
          </a:p>
        </p:txBody>
      </p:sp>
      <p:pic>
        <p:nvPicPr>
          <p:cNvPr id="54" name="Graphic 6" descr="Child with Balloon">
            <a:extLst>
              <a:ext uri="{FF2B5EF4-FFF2-40B4-BE49-F238E27FC236}">
                <a16:creationId xmlns:a16="http://schemas.microsoft.com/office/drawing/2014/main" id="{5B533CA0-8873-9BC4-A0AA-77FFE8D4EF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3514" y="978211"/>
            <a:ext cx="5009616" cy="5009616"/>
          </a:xfrm>
          <a:prstGeom prst="rect">
            <a:avLst/>
          </a:prstGeom>
        </p:spPr>
      </p:pic>
    </p:spTree>
    <p:extLst>
      <p:ext uri="{BB962C8B-B14F-4D97-AF65-F5344CB8AC3E}">
        <p14:creationId xmlns:p14="http://schemas.microsoft.com/office/powerpoint/2010/main" val="388394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41113BA8-FFA4-40ED-859D-4A652F572DC1}"/>
              </a:ext>
            </a:extLst>
          </p:cNvPr>
          <p:cNvSpPr>
            <a:spLocks noGrp="1"/>
          </p:cNvSpPr>
          <p:nvPr>
            <p:ph type="title"/>
          </p:nvPr>
        </p:nvSpPr>
        <p:spPr>
          <a:xfrm>
            <a:off x="457200" y="-181949"/>
            <a:ext cx="5358808" cy="2244176"/>
          </a:xfrm>
        </p:spPr>
        <p:txBody>
          <a:bodyPr>
            <a:normAutofit/>
          </a:bodyPr>
          <a:lstStyle/>
          <a:p>
            <a:r>
              <a:rPr lang="ru-RU" sz="2800" dirty="0">
                <a:solidFill>
                  <a:schemeClr val="tx2"/>
                </a:solidFill>
              </a:rPr>
              <a:t>Особенности взаимодействия педагогического коллектива с семьями дошкольников с ТНР:</a:t>
            </a:r>
          </a:p>
        </p:txBody>
      </p:sp>
      <p:sp>
        <p:nvSpPr>
          <p:cNvPr id="3" name="Объект 2">
            <a:extLst>
              <a:ext uri="{FF2B5EF4-FFF2-40B4-BE49-F238E27FC236}">
                <a16:creationId xmlns:a16="http://schemas.microsoft.com/office/drawing/2014/main" id="{3E47ECBF-788E-FEC3-3227-52DA6B960538}"/>
              </a:ext>
            </a:extLst>
          </p:cNvPr>
          <p:cNvSpPr>
            <a:spLocks noGrp="1"/>
          </p:cNvSpPr>
          <p:nvPr>
            <p:ph idx="1"/>
          </p:nvPr>
        </p:nvSpPr>
        <p:spPr>
          <a:xfrm>
            <a:off x="457200" y="1839059"/>
            <a:ext cx="5638800" cy="4508965"/>
          </a:xfrm>
        </p:spPr>
        <p:txBody>
          <a:bodyPr>
            <a:normAutofit lnSpcReduction="10000"/>
          </a:bodyPr>
          <a:lstStyle/>
          <a:p>
            <a:pPr marL="0" indent="0" algn="just">
              <a:lnSpc>
                <a:spcPct val="100000"/>
              </a:lnSpc>
              <a:buNone/>
            </a:pPr>
            <a:r>
              <a:rPr lang="ru-RU" sz="1400" dirty="0">
                <a:solidFill>
                  <a:schemeClr val="tx2"/>
                </a:solidFill>
              </a:rPr>
              <a:t>6. Основной целью работы с родителями (законными представителями) является обеспечение взаимодействия с семьёй, вовлечение родителей (законных представителей) в образовательный процесс для формирования у них компетентной педагогической позиции по отношению к собственному ребёнку.</a:t>
            </a:r>
          </a:p>
          <a:p>
            <a:pPr marL="0" indent="0" algn="just">
              <a:lnSpc>
                <a:spcPct val="100000"/>
              </a:lnSpc>
              <a:buNone/>
            </a:pPr>
            <a:r>
              <a:rPr lang="ru-RU" sz="1400" dirty="0">
                <a:solidFill>
                  <a:schemeClr val="tx2"/>
                </a:solidFill>
              </a:rPr>
              <a:t>7. Реализация цели обеспечивается решением следующих задач:</a:t>
            </a:r>
          </a:p>
          <a:p>
            <a:pPr marL="0" indent="0" algn="just">
              <a:lnSpc>
                <a:spcPct val="100000"/>
              </a:lnSpc>
              <a:buNone/>
            </a:pPr>
            <a:r>
              <a:rPr lang="ru-RU" sz="1400" dirty="0">
                <a:solidFill>
                  <a:schemeClr val="tx2"/>
                </a:solidFill>
              </a:rPr>
              <a:t>- выработка у педагогических работников уважительного отношения к традициям семейного воспитания воспитанников и признания приоритетности родительского права в вопросах воспитания ребёнка;</a:t>
            </a:r>
          </a:p>
          <a:p>
            <a:pPr marL="0" indent="0" algn="just">
              <a:lnSpc>
                <a:spcPct val="100000"/>
              </a:lnSpc>
              <a:buNone/>
            </a:pPr>
            <a:r>
              <a:rPr lang="ru-RU" sz="1400" dirty="0">
                <a:solidFill>
                  <a:schemeClr val="tx2"/>
                </a:solidFill>
              </a:rPr>
              <a:t>- вовлечение родителей (законных представителей) в воспитательно-образовательный процесс;</a:t>
            </a:r>
          </a:p>
          <a:p>
            <a:pPr marL="0" indent="0" algn="just">
              <a:lnSpc>
                <a:spcPct val="100000"/>
              </a:lnSpc>
              <a:buNone/>
            </a:pPr>
            <a:r>
              <a:rPr lang="ru-RU" sz="1400" dirty="0">
                <a:solidFill>
                  <a:schemeClr val="tx2"/>
                </a:solidFill>
              </a:rPr>
              <a:t>- внедрение эффективных технологий сотрудничества с родителям (законным представителям), активизация их участия в жизни детского сада.</a:t>
            </a:r>
          </a:p>
          <a:p>
            <a:pPr marL="0" indent="0" algn="just">
              <a:lnSpc>
                <a:spcPct val="100000"/>
              </a:lnSpc>
              <a:buNone/>
            </a:pPr>
            <a:r>
              <a:rPr lang="ru-RU" sz="1400" dirty="0">
                <a:solidFill>
                  <a:schemeClr val="tx2"/>
                </a:solidFill>
              </a:rPr>
              <a:t>- создание активной информационно-развивающей среды, обеспечивающей единые подходы к развитию личности в семье и детском коллективе;</a:t>
            </a:r>
          </a:p>
          <a:p>
            <a:pPr marL="0" indent="0" algn="just">
              <a:lnSpc>
                <a:spcPct val="100000"/>
              </a:lnSpc>
              <a:buNone/>
            </a:pPr>
            <a:r>
              <a:rPr lang="ru-RU" sz="1400" dirty="0">
                <a:solidFill>
                  <a:schemeClr val="tx2"/>
                </a:solidFill>
              </a:rPr>
              <a:t>- повышение родительской компетентности в вопросах воспитания и обучения воспитанников.</a:t>
            </a:r>
          </a:p>
        </p:txBody>
      </p:sp>
      <p:pic>
        <p:nvPicPr>
          <p:cNvPr id="5" name="Picture 4" descr="Белая головоломка с одним красным фрагментом">
            <a:extLst>
              <a:ext uri="{FF2B5EF4-FFF2-40B4-BE49-F238E27FC236}">
                <a16:creationId xmlns:a16="http://schemas.microsoft.com/office/drawing/2014/main" id="{4BE11DBE-DA77-0F73-6D7A-37BF5798C865}"/>
              </a:ext>
            </a:extLst>
          </p:cNvPr>
          <p:cNvPicPr>
            <a:picLocks noChangeAspect="1"/>
          </p:cNvPicPr>
          <p:nvPr/>
        </p:nvPicPr>
        <p:blipFill rotWithShape="1">
          <a:blip r:embed="rId2"/>
          <a:srcRect l="26623" r="25020"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52772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81CC2FD-F5D2-4415-8486-46858CC42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22269" y="-284218"/>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1063619-981B-4E62-A26E-E345BB3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290211" y="0"/>
            <a:ext cx="4039677" cy="1269438"/>
          </a:xfrm>
          <a:custGeom>
            <a:avLst/>
            <a:gdLst>
              <a:gd name="connsiteX0" fmla="*/ 2019838 w 4039677"/>
              <a:gd name="connsiteY0" fmla="*/ 0 h 1269438"/>
              <a:gd name="connsiteX1" fmla="*/ 3994238 w 4039677"/>
              <a:gd name="connsiteY1" fmla="*/ 1175114 h 1269438"/>
              <a:gd name="connsiteX2" fmla="*/ 4039677 w 4039677"/>
              <a:gd name="connsiteY2" fmla="*/ 1269438 h 1269438"/>
              <a:gd name="connsiteX3" fmla="*/ 3004689 w 4039677"/>
              <a:gd name="connsiteY3" fmla="*/ 1269438 h 1269438"/>
              <a:gd name="connsiteX4" fmla="*/ 3000461 w 4039677"/>
              <a:gd name="connsiteY4" fmla="*/ 1264787 h 1269438"/>
              <a:gd name="connsiteX5" fmla="*/ 2019838 w 4039677"/>
              <a:gd name="connsiteY5" fmla="*/ 858599 h 1269438"/>
              <a:gd name="connsiteX6" fmla="*/ 1039216 w 4039677"/>
              <a:gd name="connsiteY6" fmla="*/ 1264787 h 1269438"/>
              <a:gd name="connsiteX7" fmla="*/ 1034988 w 4039677"/>
              <a:gd name="connsiteY7" fmla="*/ 1269438 h 1269438"/>
              <a:gd name="connsiteX8" fmla="*/ 0 w 4039677"/>
              <a:gd name="connsiteY8" fmla="*/ 1269438 h 1269438"/>
              <a:gd name="connsiteX9" fmla="*/ 45438 w 4039677"/>
              <a:gd name="connsiteY9" fmla="*/ 1175114 h 1269438"/>
              <a:gd name="connsiteX10" fmla="*/ 2019838 w 4039677"/>
              <a:gd name="connsiteY10" fmla="*/ 0 h 126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39677" h="1269438">
                <a:moveTo>
                  <a:pt x="2019838" y="0"/>
                </a:moveTo>
                <a:cubicBezTo>
                  <a:pt x="2872410" y="0"/>
                  <a:pt x="3614002" y="475164"/>
                  <a:pt x="3994238" y="1175114"/>
                </a:cubicBezTo>
                <a:lnTo>
                  <a:pt x="4039677" y="1269438"/>
                </a:lnTo>
                <a:lnTo>
                  <a:pt x="3004689" y="1269438"/>
                </a:lnTo>
                <a:lnTo>
                  <a:pt x="3000461" y="1264787"/>
                </a:lnTo>
                <a:cubicBezTo>
                  <a:pt x="2749498" y="1013823"/>
                  <a:pt x="2402795" y="858599"/>
                  <a:pt x="2019838" y="858599"/>
                </a:cubicBezTo>
                <a:cubicBezTo>
                  <a:pt x="1636881" y="858599"/>
                  <a:pt x="1290179" y="1013823"/>
                  <a:pt x="1039216" y="1264787"/>
                </a:cubicBezTo>
                <a:lnTo>
                  <a:pt x="1034988" y="1269438"/>
                </a:lnTo>
                <a:lnTo>
                  <a:pt x="0" y="1269438"/>
                </a:lnTo>
                <a:lnTo>
                  <a:pt x="45438" y="1175114"/>
                </a:lnTo>
                <a:cubicBezTo>
                  <a:pt x="425674" y="475164"/>
                  <a:pt x="1167266" y="0"/>
                  <a:pt x="2019838"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119B761F-05EB-E562-1100-1267CEC052F3}"/>
              </a:ext>
            </a:extLst>
          </p:cNvPr>
          <p:cNvSpPr>
            <a:spLocks noGrp="1"/>
          </p:cNvSpPr>
          <p:nvPr>
            <p:ph type="title"/>
          </p:nvPr>
        </p:nvSpPr>
        <p:spPr>
          <a:xfrm>
            <a:off x="457201" y="93840"/>
            <a:ext cx="10754527" cy="2228755"/>
          </a:xfrm>
        </p:spPr>
        <p:txBody>
          <a:bodyPr anchor="b">
            <a:normAutofit/>
          </a:bodyPr>
          <a:lstStyle/>
          <a:p>
            <a:r>
              <a:rPr lang="ru-RU" dirty="0">
                <a:solidFill>
                  <a:schemeClr val="tx2"/>
                </a:solidFill>
              </a:rPr>
              <a:t>Особенности взаимодействия педагогического коллектива с семьями дошкольников с ТНР:</a:t>
            </a:r>
          </a:p>
        </p:txBody>
      </p:sp>
      <p:sp>
        <p:nvSpPr>
          <p:cNvPr id="3" name="Объект 2">
            <a:extLst>
              <a:ext uri="{FF2B5EF4-FFF2-40B4-BE49-F238E27FC236}">
                <a16:creationId xmlns:a16="http://schemas.microsoft.com/office/drawing/2014/main" id="{2BA048A8-F33A-C082-B5E8-D5B1EE9A95CE}"/>
              </a:ext>
            </a:extLst>
          </p:cNvPr>
          <p:cNvSpPr>
            <a:spLocks noGrp="1"/>
          </p:cNvSpPr>
          <p:nvPr>
            <p:ph idx="1"/>
          </p:nvPr>
        </p:nvSpPr>
        <p:spPr>
          <a:xfrm>
            <a:off x="457200" y="2416435"/>
            <a:ext cx="11429997" cy="4253190"/>
          </a:xfrm>
        </p:spPr>
        <p:txBody>
          <a:bodyPr anchor="t">
            <a:normAutofit/>
          </a:bodyPr>
          <a:lstStyle/>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8.</a:t>
            </a:r>
            <a:r>
              <a:rPr lang="en-US" sz="1600" dirty="0">
                <a:solidFill>
                  <a:schemeClr val="tx2"/>
                </a:solidFill>
                <a:effectLst/>
                <a:latin typeface="Times New Roman" panose="02020603050405020304" pitchFamily="18" charset="0"/>
                <a:ea typeface="Times New Roman" panose="02020603050405020304" pitchFamily="18" charset="0"/>
              </a:rPr>
              <a:t> </a:t>
            </a:r>
            <a:r>
              <a:rPr lang="ru-RU" sz="1600" i="1" dirty="0">
                <a:solidFill>
                  <a:schemeClr val="tx2"/>
                </a:solidFill>
                <a:effectLst/>
                <a:latin typeface="Times New Roman" panose="02020603050405020304" pitchFamily="18" charset="0"/>
                <a:ea typeface="Times New Roman" panose="02020603050405020304" pitchFamily="18" charset="0"/>
              </a:rPr>
              <a:t>Работа, обеспечивающая взаимодействие семьи и дошкольной организации, включает следующие направления:</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аналитическое - изучение семьи, выяснение образовательных потребностей ребёнка с ТНР и предпочтений родителей (законных представителей) для согласования воспитательных воздействий на ребёнка;</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коммуникативно-деятельностное - направлено на повышение педагогической культуры родителей (законных представителей); вовлечение родителей (законных представителей) в воспитательно-образовательный процесс; создание активной развивающей среды, обеспечивающей единые подходы к развитию личности в семье и детском коллективе.</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информационное - пропаганда и популяризация опыта деятельности ДОУ; создание открытого информационного пространства (сайт ДОУ, форум, группы в социальных сетях).</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9.</a:t>
            </a:r>
            <a:r>
              <a:rPr lang="en-US" sz="1600" dirty="0">
                <a:solidFill>
                  <a:schemeClr val="tx2"/>
                </a:solidFill>
                <a:effectLst/>
                <a:latin typeface="Times New Roman" panose="02020603050405020304" pitchFamily="18" charset="0"/>
                <a:ea typeface="Times New Roman" panose="02020603050405020304" pitchFamily="18" charset="0"/>
              </a:rPr>
              <a:t> </a:t>
            </a:r>
            <a:r>
              <a:rPr lang="ru-RU" sz="1600" i="1" dirty="0">
                <a:solidFill>
                  <a:schemeClr val="tx2"/>
                </a:solidFill>
                <a:effectLst/>
                <a:latin typeface="Times New Roman" panose="02020603050405020304" pitchFamily="18" charset="0"/>
                <a:ea typeface="Times New Roman" panose="02020603050405020304" pitchFamily="18" charset="0"/>
              </a:rPr>
              <a:t>Планируемый результат работы с родителями (законными представителями) детей с ТНР:</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организация преемственности в работе ДОУ и семьи по вопросам оздоровления, досуга, обучения и воспитания;</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повышение уровня родительской компетентности;</a:t>
            </a:r>
            <a:endParaRPr lang="ru-RU" sz="1600" dirty="0">
              <a:solidFill>
                <a:schemeClr val="tx2"/>
              </a:solidFill>
              <a:effectLst/>
              <a:latin typeface="Times New Roman CYR" panose="02020603050405020304" pitchFamily="18" charset="0"/>
              <a:ea typeface="Times New Roman" panose="02020603050405020304" pitchFamily="18" charset="0"/>
            </a:endParaRPr>
          </a:p>
          <a:p>
            <a:pPr indent="0" algn="just">
              <a:lnSpc>
                <a:spcPct val="100000"/>
              </a:lnSpc>
              <a:buNone/>
            </a:pPr>
            <a:r>
              <a:rPr lang="ru-RU" sz="1600" dirty="0">
                <a:solidFill>
                  <a:schemeClr val="tx2"/>
                </a:solidFill>
                <a:effectLst/>
                <a:latin typeface="Times New Roman" panose="02020603050405020304" pitchFamily="18" charset="0"/>
                <a:ea typeface="Times New Roman" panose="02020603050405020304" pitchFamily="18" charset="0"/>
              </a:rPr>
              <a:t>- гармонизация семейных детско-родительских отношений.</a:t>
            </a:r>
            <a:endParaRPr lang="ru-RU" sz="1600" dirty="0">
              <a:solidFill>
                <a:schemeClr val="tx2"/>
              </a:solidFill>
              <a:effectLst/>
              <a:latin typeface="Times New Roman CYR" panose="02020603050405020304" pitchFamily="18" charset="0"/>
              <a:ea typeface="Times New Roman" panose="02020603050405020304" pitchFamily="18" charset="0"/>
            </a:endParaRPr>
          </a:p>
          <a:p>
            <a:pPr marL="0" indent="0">
              <a:lnSpc>
                <a:spcPct val="100000"/>
              </a:lnSpc>
              <a:buNone/>
            </a:pPr>
            <a:endParaRPr lang="ru-RU" sz="900" dirty="0">
              <a:solidFill>
                <a:schemeClr val="tx2"/>
              </a:solidFill>
            </a:endParaRPr>
          </a:p>
        </p:txBody>
      </p:sp>
    </p:spTree>
    <p:extLst>
      <p:ext uri="{BB962C8B-B14F-4D97-AF65-F5344CB8AC3E}">
        <p14:creationId xmlns:p14="http://schemas.microsoft.com/office/powerpoint/2010/main" val="43376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Rectangle 72">
            <a:extLst>
              <a:ext uri="{FF2B5EF4-FFF2-40B4-BE49-F238E27FC236}">
                <a16:creationId xmlns:a16="http://schemas.microsoft.com/office/drawing/2014/main" id="{F40B5B8B-1859-452F-A82A-CDD8D251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ight Triangle 74">
            <a:extLst>
              <a:ext uri="{FF2B5EF4-FFF2-40B4-BE49-F238E27FC236}">
                <a16:creationId xmlns:a16="http://schemas.microsoft.com/office/drawing/2014/main" id="{65BF84F9-3CC3-492E-BF19-8E32FBB3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ocument 76">
            <a:extLst>
              <a:ext uri="{FF2B5EF4-FFF2-40B4-BE49-F238E27FC236}">
                <a16:creationId xmlns:a16="http://schemas.microsoft.com/office/drawing/2014/main" id="{0CCF3E0C-EF46-4FD7-8134-966F9FE8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455724" y="2105114"/>
            <a:ext cx="6858000" cy="2647778"/>
          </a:xfrm>
          <a:prstGeom prst="flowChartDocument">
            <a:avLst/>
          </a:prstGeom>
          <a:solidFill>
            <a:schemeClr val="accent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79" name="Group 78">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837" y="-76200"/>
            <a:ext cx="12214827" cy="6858000"/>
            <a:chOff x="-6214" y="-1"/>
            <a:chExt cx="12214827" cy="6858000"/>
          </a:xfrm>
        </p:grpSpPr>
        <p:cxnSp>
          <p:nvCxnSpPr>
            <p:cNvPr id="80" name="Straight Connector 79">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DF73AA0A-EA74-2CE8-C63E-CAC849CCB522}"/>
              </a:ext>
            </a:extLst>
          </p:cNvPr>
          <p:cNvSpPr>
            <a:spLocks noGrp="1"/>
          </p:cNvSpPr>
          <p:nvPr>
            <p:ph type="title"/>
          </p:nvPr>
        </p:nvSpPr>
        <p:spPr>
          <a:xfrm>
            <a:off x="457200" y="299039"/>
            <a:ext cx="4952999" cy="2244178"/>
          </a:xfrm>
        </p:spPr>
        <p:txBody>
          <a:bodyPr>
            <a:normAutofit/>
          </a:bodyPr>
          <a:lstStyle/>
          <a:p>
            <a:r>
              <a:rPr lang="ru-RU" sz="3100" dirty="0">
                <a:solidFill>
                  <a:schemeClr val="tx2"/>
                </a:solidFill>
              </a:rPr>
              <a:t>Часть Программы, формируемая участниками образовательных отношений</a:t>
            </a:r>
          </a:p>
        </p:txBody>
      </p:sp>
      <p:sp>
        <p:nvSpPr>
          <p:cNvPr id="24" name="Объект 2">
            <a:extLst>
              <a:ext uri="{FF2B5EF4-FFF2-40B4-BE49-F238E27FC236}">
                <a16:creationId xmlns:a16="http://schemas.microsoft.com/office/drawing/2014/main" id="{88AEED34-B553-405B-2212-F93816565183}"/>
              </a:ext>
            </a:extLst>
          </p:cNvPr>
          <p:cNvSpPr>
            <a:spLocks noGrp="1"/>
          </p:cNvSpPr>
          <p:nvPr>
            <p:ph idx="1"/>
          </p:nvPr>
        </p:nvSpPr>
        <p:spPr>
          <a:xfrm>
            <a:off x="457200" y="2829061"/>
            <a:ext cx="4952999" cy="3872638"/>
          </a:xfrm>
        </p:spPr>
        <p:txBody>
          <a:bodyPr>
            <a:normAutofit fontScale="92500" lnSpcReduction="10000"/>
          </a:bodyPr>
          <a:lstStyle/>
          <a:p>
            <a:pPr>
              <a:lnSpc>
                <a:spcPct val="100000"/>
              </a:lnSpc>
            </a:pPr>
            <a:r>
              <a:rPr lang="ru-RU" sz="1600" dirty="0">
                <a:solidFill>
                  <a:schemeClr val="tx2"/>
                </a:solidFill>
              </a:rPr>
              <a:t>Программа «От устья до истока по родной земле» является   программой, реализующей региональный компонент содержания образования дошкольников, и в соответствии с ФГОС ДО может рассматриваться как парциальная, как вторая часть образовательной программы ДОУ, часть формируемая участниками образовательного процесса. </a:t>
            </a:r>
          </a:p>
          <a:p>
            <a:pPr>
              <a:lnSpc>
                <a:spcPct val="100000"/>
              </a:lnSpc>
            </a:pPr>
            <a:r>
              <a:rPr lang="ru-RU" sz="1600" dirty="0">
                <a:solidFill>
                  <a:schemeClr val="tx2"/>
                </a:solidFill>
              </a:rPr>
              <a:t>Программа была разработана группой педагогов МБДОУ «Детский сад №52 комбинированного вида».</a:t>
            </a:r>
          </a:p>
          <a:p>
            <a:pPr>
              <a:lnSpc>
                <a:spcPct val="100000"/>
              </a:lnSpc>
            </a:pPr>
            <a:endParaRPr lang="ru-RU" sz="1600" b="1" dirty="0">
              <a:solidFill>
                <a:schemeClr val="tx2"/>
              </a:solidFill>
            </a:endParaRPr>
          </a:p>
          <a:p>
            <a:pPr>
              <a:lnSpc>
                <a:spcPct val="100000"/>
              </a:lnSpc>
            </a:pPr>
            <a:r>
              <a:rPr lang="ru-RU" sz="1600" b="1" dirty="0">
                <a:solidFill>
                  <a:schemeClr val="tx2"/>
                </a:solidFill>
              </a:rPr>
              <a:t>Цель программы: </a:t>
            </a:r>
            <a:r>
              <a:rPr lang="ru-RU" sz="1600" dirty="0">
                <a:solidFill>
                  <a:schemeClr val="tx2"/>
                </a:solidFill>
              </a:rPr>
              <a:t>формирование личности дошкольника, адаптированного к своеобразным природным, культурным, социальным особенностям своего региона (района),  стремящегося к сохранению и посильному преумножению достижений предыдущих поколений и наших современников. </a:t>
            </a:r>
          </a:p>
          <a:p>
            <a:pPr>
              <a:lnSpc>
                <a:spcPct val="100000"/>
              </a:lnSpc>
            </a:pPr>
            <a:endParaRPr lang="ru-RU" sz="1100" dirty="0">
              <a:solidFill>
                <a:schemeClr val="tx2"/>
              </a:solidFill>
            </a:endParaRPr>
          </a:p>
        </p:txBody>
      </p:sp>
      <p:pic>
        <p:nvPicPr>
          <p:cNvPr id="5" name="Picture 4" descr="Белая головоломка с одним красным фрагментом">
            <a:extLst>
              <a:ext uri="{FF2B5EF4-FFF2-40B4-BE49-F238E27FC236}">
                <a16:creationId xmlns:a16="http://schemas.microsoft.com/office/drawing/2014/main" id="{77909AF1-35D6-912A-C643-CB293FDF176A}"/>
              </a:ext>
            </a:extLst>
          </p:cNvPr>
          <p:cNvPicPr>
            <a:picLocks noChangeAspect="1"/>
          </p:cNvPicPr>
          <p:nvPr/>
        </p:nvPicPr>
        <p:blipFill rotWithShape="1">
          <a:blip r:embed="rId2" cstate="print"/>
          <a:srcRect l="23694" r="22087"/>
          <a:stretch/>
        </p:blipFill>
        <p:spPr>
          <a:xfrm>
            <a:off x="5791200" y="669256"/>
            <a:ext cx="5320206" cy="5519487"/>
          </a:xfrm>
          <a:prstGeom prst="rect">
            <a:avLst/>
          </a:prstGeom>
        </p:spPr>
      </p:pic>
    </p:spTree>
    <p:extLst>
      <p:ext uri="{BB962C8B-B14F-4D97-AF65-F5344CB8AC3E}">
        <p14:creationId xmlns:p14="http://schemas.microsoft.com/office/powerpoint/2010/main" val="317294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7E1993-6448-42F8-8FB3-76104F45B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5B62175A-9061-4508-B024-671E2C3C3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2391C84E-C2EA-44FC-A7D1-FAE3E2850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1199" y="-284145"/>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7B3131A-B518-43E5-A896-E9D654A48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214827" cy="6858000"/>
            <a:chOff x="-6214" y="-1"/>
            <a:chExt cx="12214827" cy="6858000"/>
          </a:xfrm>
        </p:grpSpPr>
        <p:cxnSp>
          <p:nvCxnSpPr>
            <p:cNvPr id="17" name="Straight Connector 16">
              <a:extLst>
                <a:ext uri="{FF2B5EF4-FFF2-40B4-BE49-F238E27FC236}">
                  <a16:creationId xmlns:a16="http://schemas.microsoft.com/office/drawing/2014/main" id="{476355E6-7A00-4B30-A47B-80EF0D0D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D0B06C-9FFD-42E8-B19F-062C248CD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291278-5FDA-45C6-B93E-1FA6D9130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F95DF7-BFEE-4791-A691-BAF693F38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C504F1-5AA9-45F5-9030-22533885AF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75999E-3496-4713-8046-AC17DB266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B91000-D71E-40A8-AA8F-E9BB106A8C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A9D188E-6FDB-47DE-A5FB-728E56BD04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D98C242-C677-4CF5-A189-52C3ADAFD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D7CD7F-137F-42DC-AFFA-52D9B8DF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3C1C05-EF55-47B3-B1D8-5491163376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6BE961-4385-4384-B028-D57AA88EF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8288B9-9DC0-41DF-BDC2-329675E142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A97B8C6-FF63-4B6A-913C-50CB2EB7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734427-CEE3-45F9-8CDE-7DC2897161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443404-2D71-4E54-86D6-DB0D769AA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94E908-A14E-4E7A-B4FC-BB9D82FD0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E257B4-59EA-43CC-A20C-D2755D26B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1037FBF-2F84-4578-9624-4E6D10766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6E3BDC-D7FC-4C7E-9F35-1D05C9D54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39965B-216F-478B-8653-0F7B877C0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2116FC6-1CFC-4E87-8431-E7833BFB7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7829DA6-D97C-490E-BEEF-83832787DE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95B6D3-A3B6-4636-A210-AFC128284F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2462476-3252-49A1-93CE-4FA22B830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C18803-7708-483D-8CE3-0992784BB5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4024AE-5222-4804-AA42-E7A4C0B970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14FBE75-ECC4-4BB7-92B2-74D6CF6864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061C60-9F4E-4144-B974-AFB802AF4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7D7F7755-C305-4B28-8A86-8EA889812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8742" y="1839842"/>
            <a:ext cx="11791142" cy="44051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Заголовок 1">
            <a:extLst>
              <a:ext uri="{FF2B5EF4-FFF2-40B4-BE49-F238E27FC236}">
                <a16:creationId xmlns:a16="http://schemas.microsoft.com/office/drawing/2014/main" id="{F6954307-CB2B-B973-59F2-299375E2EB95}"/>
              </a:ext>
            </a:extLst>
          </p:cNvPr>
          <p:cNvSpPr>
            <a:spLocks noGrp="1"/>
          </p:cNvSpPr>
          <p:nvPr>
            <p:ph type="title"/>
          </p:nvPr>
        </p:nvSpPr>
        <p:spPr>
          <a:xfrm>
            <a:off x="304804" y="339991"/>
            <a:ext cx="11502142" cy="1499851"/>
          </a:xfrm>
        </p:spPr>
        <p:txBody>
          <a:bodyPr>
            <a:normAutofit/>
          </a:bodyPr>
          <a:lstStyle/>
          <a:p>
            <a:pPr algn="ctr"/>
            <a:r>
              <a:rPr lang="ru-RU" sz="4100">
                <a:solidFill>
                  <a:schemeClr val="tx2">
                    <a:alpha val="80000"/>
                  </a:schemeClr>
                </a:solidFill>
              </a:rPr>
              <a:t>Часть Программы, формируемая участниками образовательных отношений</a:t>
            </a:r>
          </a:p>
        </p:txBody>
      </p:sp>
      <p:graphicFrame>
        <p:nvGraphicFramePr>
          <p:cNvPr id="5" name="Объект 2">
            <a:extLst>
              <a:ext uri="{FF2B5EF4-FFF2-40B4-BE49-F238E27FC236}">
                <a16:creationId xmlns:a16="http://schemas.microsoft.com/office/drawing/2014/main" id="{D8EEC42D-D8AC-31A6-43E9-5EAB0F2F3162}"/>
              </a:ext>
            </a:extLst>
          </p:cNvPr>
          <p:cNvGraphicFramePr>
            <a:graphicFrameLocks noGrp="1"/>
          </p:cNvGraphicFramePr>
          <p:nvPr>
            <p:ph idx="1"/>
            <p:extLst>
              <p:ext uri="{D42A27DB-BD31-4B8C-83A1-F6EECF244321}">
                <p14:modId xmlns:p14="http://schemas.microsoft.com/office/powerpoint/2010/main" val="4174291061"/>
              </p:ext>
            </p:extLst>
          </p:nvPr>
        </p:nvGraphicFramePr>
        <p:xfrm>
          <a:off x="304804" y="2057416"/>
          <a:ext cx="11502135" cy="3976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800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90B4ACB0-2B52-48C2-9BC9-553BE735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ight Triangle 2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96085"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7" name="Straight Connector 2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976CFEFC-F3C4-0FF0-FB54-287472E31AF5}"/>
              </a:ext>
            </a:extLst>
          </p:cNvPr>
          <p:cNvSpPr>
            <a:spLocks noGrp="1"/>
          </p:cNvSpPr>
          <p:nvPr>
            <p:ph type="title"/>
          </p:nvPr>
        </p:nvSpPr>
        <p:spPr>
          <a:xfrm>
            <a:off x="457200" y="728907"/>
            <a:ext cx="4952999" cy="2244176"/>
          </a:xfrm>
        </p:spPr>
        <p:txBody>
          <a:bodyPr>
            <a:normAutofit/>
          </a:bodyPr>
          <a:lstStyle/>
          <a:p>
            <a:r>
              <a:rPr lang="ru-RU" sz="3400">
                <a:solidFill>
                  <a:schemeClr val="tx2"/>
                </a:solidFill>
              </a:rPr>
              <a:t>Планируемые результаты освоения Программы (целевые ориентиры)</a:t>
            </a:r>
          </a:p>
        </p:txBody>
      </p:sp>
      <p:sp>
        <p:nvSpPr>
          <p:cNvPr id="3" name="Объект 2">
            <a:extLst>
              <a:ext uri="{FF2B5EF4-FFF2-40B4-BE49-F238E27FC236}">
                <a16:creationId xmlns:a16="http://schemas.microsoft.com/office/drawing/2014/main" id="{B3E76FE9-DEA7-E161-0241-1ED60A42FB66}"/>
              </a:ext>
            </a:extLst>
          </p:cNvPr>
          <p:cNvSpPr>
            <a:spLocks noGrp="1"/>
          </p:cNvSpPr>
          <p:nvPr>
            <p:ph idx="1"/>
          </p:nvPr>
        </p:nvSpPr>
        <p:spPr>
          <a:xfrm>
            <a:off x="457200" y="2953436"/>
            <a:ext cx="4952999" cy="3748263"/>
          </a:xfrm>
        </p:spPr>
        <p:txBody>
          <a:bodyPr>
            <a:normAutofit lnSpcReduction="10000"/>
          </a:bodyPr>
          <a:lstStyle/>
          <a:p>
            <a:pPr algn="just">
              <a:lnSpc>
                <a:spcPct val="100000"/>
              </a:lnSpc>
            </a:pPr>
            <a:r>
              <a:rPr lang="ru-RU" sz="1600" dirty="0">
                <a:solidFill>
                  <a:schemeClr val="tx2"/>
                </a:solidFill>
              </a:rPr>
              <a:t>приобщение дошкольников к культурно-историческому наследию своего края   и традициям людей, населяющих регион;</a:t>
            </a:r>
          </a:p>
          <a:p>
            <a:pPr algn="just">
              <a:lnSpc>
                <a:spcPct val="100000"/>
              </a:lnSpc>
            </a:pPr>
            <a:r>
              <a:rPr lang="ru-RU" sz="1600" dirty="0">
                <a:solidFill>
                  <a:schemeClr val="tx2"/>
                </a:solidFill>
              </a:rPr>
              <a:t>обогащение представлений  об исторических, природных и культурных достопримечательностях  родного края;</a:t>
            </a:r>
          </a:p>
          <a:p>
            <a:pPr algn="just">
              <a:lnSpc>
                <a:spcPct val="100000"/>
              </a:lnSpc>
            </a:pPr>
            <a:r>
              <a:rPr lang="ru-RU" sz="1600" dirty="0">
                <a:solidFill>
                  <a:schemeClr val="tx2"/>
                </a:solidFill>
              </a:rPr>
              <a:t>обогащение нравственного опыта дошкольников, желания включаться   в деятельность по преумножению и сохранению культурной, природной, исторической среды своей малой родины;</a:t>
            </a:r>
          </a:p>
          <a:p>
            <a:pPr algn="just">
              <a:lnSpc>
                <a:spcPct val="100000"/>
              </a:lnSpc>
            </a:pPr>
            <a:r>
              <a:rPr lang="ru-RU" sz="1600" dirty="0">
                <a:solidFill>
                  <a:schemeClr val="tx2"/>
                </a:solidFill>
              </a:rPr>
              <a:t>появление активного интереса к освоению культурного и природного пространства родного края. </a:t>
            </a:r>
          </a:p>
        </p:txBody>
      </p:sp>
      <p:pic>
        <p:nvPicPr>
          <p:cNvPr id="15" name="Picture 4">
            <a:extLst>
              <a:ext uri="{FF2B5EF4-FFF2-40B4-BE49-F238E27FC236}">
                <a16:creationId xmlns:a16="http://schemas.microsoft.com/office/drawing/2014/main" id="{D32C083C-4122-293D-F4F2-F7B8E55C1C76}"/>
              </a:ext>
            </a:extLst>
          </p:cNvPr>
          <p:cNvPicPr>
            <a:picLocks noChangeAspect="1"/>
          </p:cNvPicPr>
          <p:nvPr/>
        </p:nvPicPr>
        <p:blipFill>
          <a:blip r:embed="rId2" cstate="print">
            <a:extLst>
              <a:ext uri="{28A0092B-C50C-407E-A947-70E740481C1C}">
                <a14:useLocalDpi xmlns:a14="http://schemas.microsoft.com/office/drawing/2010/main" val="0"/>
              </a:ext>
            </a:extLst>
          </a:blip>
          <a:srcRect l="20448" r="20450"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104392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ocument 54">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44293"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7" name="Group 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8" name="Straight Connector 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B6E61E11-CBD0-B116-7C9E-EA7B4F1C3104}"/>
              </a:ext>
            </a:extLst>
          </p:cNvPr>
          <p:cNvSpPr>
            <a:spLocks noGrp="1"/>
          </p:cNvSpPr>
          <p:nvPr>
            <p:ph type="title"/>
          </p:nvPr>
        </p:nvSpPr>
        <p:spPr>
          <a:xfrm>
            <a:off x="5784987" y="-45943"/>
            <a:ext cx="5915057" cy="2240735"/>
          </a:xfrm>
        </p:spPr>
        <p:txBody>
          <a:bodyPr>
            <a:noAutofit/>
          </a:bodyPr>
          <a:lstStyle/>
          <a:p>
            <a:pPr algn="r"/>
            <a:r>
              <a:rPr lang="ru-RU" sz="3600" dirty="0">
                <a:solidFill>
                  <a:schemeClr val="tx1"/>
                </a:solidFill>
              </a:rPr>
              <a:t>Особенности взаимодействия с семьями воспитанников</a:t>
            </a:r>
            <a:endParaRPr lang="ru-RU" sz="2800" dirty="0">
              <a:solidFill>
                <a:schemeClr val="tx1"/>
              </a:solidFill>
            </a:endParaRPr>
          </a:p>
        </p:txBody>
      </p:sp>
      <p:pic>
        <p:nvPicPr>
          <p:cNvPr id="5" name="Picture 4" descr="Группа разноцветных деревянных фигурок">
            <a:extLst>
              <a:ext uri="{FF2B5EF4-FFF2-40B4-BE49-F238E27FC236}">
                <a16:creationId xmlns:a16="http://schemas.microsoft.com/office/drawing/2014/main" id="{556A37F5-297E-7F40-98A6-59267971846A}"/>
              </a:ext>
            </a:extLst>
          </p:cNvPr>
          <p:cNvPicPr>
            <a:picLocks noChangeAspect="1"/>
          </p:cNvPicPr>
          <p:nvPr/>
        </p:nvPicPr>
        <p:blipFill rotWithShape="1">
          <a:blip r:embed="rId2"/>
          <a:srcRect l="13168" r="27298" b="-2"/>
          <a:stretch/>
        </p:blipFill>
        <p:spPr>
          <a:xfrm>
            <a:off x="347647" y="721081"/>
            <a:ext cx="4748766" cy="5523877"/>
          </a:xfrm>
          <a:prstGeom prst="rect">
            <a:avLst/>
          </a:prstGeom>
        </p:spPr>
      </p:pic>
      <p:sp>
        <p:nvSpPr>
          <p:cNvPr id="3" name="Объект 2">
            <a:extLst>
              <a:ext uri="{FF2B5EF4-FFF2-40B4-BE49-F238E27FC236}">
                <a16:creationId xmlns:a16="http://schemas.microsoft.com/office/drawing/2014/main" id="{3AA3FA6B-9CB9-1B46-5721-6368993F1070}"/>
              </a:ext>
            </a:extLst>
          </p:cNvPr>
          <p:cNvSpPr>
            <a:spLocks noGrp="1"/>
          </p:cNvSpPr>
          <p:nvPr>
            <p:ph idx="1"/>
          </p:nvPr>
        </p:nvSpPr>
        <p:spPr>
          <a:xfrm>
            <a:off x="5791200" y="2015003"/>
            <a:ext cx="5766390" cy="4624384"/>
          </a:xfrm>
        </p:spPr>
        <p:txBody>
          <a:bodyPr>
            <a:normAutofit/>
          </a:bodyPr>
          <a:lstStyle/>
          <a:p>
            <a:pPr marL="0" indent="0">
              <a:buNone/>
            </a:pPr>
            <a:r>
              <a:rPr lang="ru-RU" sz="1600" b="0" i="0" dirty="0">
                <a:solidFill>
                  <a:schemeClr val="tx1"/>
                </a:solidFill>
                <a:effectLst/>
                <a:latin typeface="Arial" panose="020B0604020202020204" pitchFamily="34" charset="0"/>
              </a:rPr>
              <a:t>Вовлечение родителей в образовательное пространство способствует формированию личности, воспитания любви к своим родным и близким, дому, детскому саду, любви к родному городу, родной природе, так как семья занимает ведущее место в нравственно-духовном, патриотическом воспитании детей.</a:t>
            </a:r>
          </a:p>
          <a:p>
            <a:pPr marL="0" indent="0">
              <a:buNone/>
            </a:pPr>
            <a:r>
              <a:rPr lang="ru-RU" sz="1600" b="0" i="0" dirty="0">
                <a:solidFill>
                  <a:schemeClr val="tx1"/>
                </a:solidFill>
                <a:effectLst/>
                <a:latin typeface="Arial" panose="020B0604020202020204" pitchFamily="34" charset="0"/>
              </a:rPr>
              <a:t>Формы работы: анкетирование, опрос родителей; консультирование, советы и рекомендации по вопросам посещения с детьми музеев, памятных мест; совместные экскурсии к памятникам архитектуры, посещение городских музеев, библиотеки; совместная подготовка и проведение народных праздников, посиделок; участие в создании мини-музея в ДОУ, организация выставок совместного творчества взрослых и детей; дни открытых дверей (просмотры образовательной деятельности, игровой деятельности).</a:t>
            </a:r>
            <a:endParaRPr lang="ru-RU" sz="1600" dirty="0">
              <a:solidFill>
                <a:schemeClr val="tx1"/>
              </a:solidFill>
            </a:endParaRPr>
          </a:p>
        </p:txBody>
      </p:sp>
    </p:spTree>
    <p:extLst>
      <p:ext uri="{BB962C8B-B14F-4D97-AF65-F5344CB8AC3E}">
        <p14:creationId xmlns:p14="http://schemas.microsoft.com/office/powerpoint/2010/main" val="335977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2" name="Rectangle 132">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3" name="Rectangle 134">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 name="Right Triangle 136">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Document 138">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94907"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76" name="Group 140">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42" name="Straight Connector 141">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479D79CC-E122-9773-2DE0-6B20295BF78C}"/>
              </a:ext>
            </a:extLst>
          </p:cNvPr>
          <p:cNvSpPr>
            <a:spLocks noGrp="1"/>
          </p:cNvSpPr>
          <p:nvPr>
            <p:ph type="title"/>
          </p:nvPr>
        </p:nvSpPr>
        <p:spPr>
          <a:xfrm>
            <a:off x="457200" y="732348"/>
            <a:ext cx="6159160" cy="2240735"/>
          </a:xfrm>
        </p:spPr>
        <p:txBody>
          <a:bodyPr>
            <a:normAutofit/>
          </a:bodyPr>
          <a:lstStyle/>
          <a:p>
            <a:r>
              <a:rPr lang="ru-RU">
                <a:solidFill>
                  <a:schemeClr val="tx2"/>
                </a:solidFill>
              </a:rPr>
              <a:t>Цель Программы</a:t>
            </a:r>
          </a:p>
        </p:txBody>
      </p:sp>
      <p:sp>
        <p:nvSpPr>
          <p:cNvPr id="3" name="Объект 2">
            <a:extLst>
              <a:ext uri="{FF2B5EF4-FFF2-40B4-BE49-F238E27FC236}">
                <a16:creationId xmlns:a16="http://schemas.microsoft.com/office/drawing/2014/main" id="{A14F4C78-F661-8840-86F2-8B2AF870198D}"/>
              </a:ext>
            </a:extLst>
          </p:cNvPr>
          <p:cNvSpPr>
            <a:spLocks noGrp="1"/>
          </p:cNvSpPr>
          <p:nvPr>
            <p:ph idx="1"/>
          </p:nvPr>
        </p:nvSpPr>
        <p:spPr>
          <a:xfrm>
            <a:off x="457200" y="3264832"/>
            <a:ext cx="6159160" cy="2980124"/>
          </a:xfrm>
        </p:spPr>
        <p:txBody>
          <a:bodyPr>
            <a:normAutofit/>
          </a:bodyPr>
          <a:lstStyle/>
          <a:p>
            <a:pPr marL="0" indent="0">
              <a:buNone/>
            </a:pPr>
            <a:r>
              <a:rPr lang="ru-RU" sz="1800">
                <a:solidFill>
                  <a:schemeClr val="tx2"/>
                </a:solidFill>
              </a:rPr>
              <a:t>Обеспечение условий для дошкольного образования, определяемых общими и особыми потребностями обучающегося раннего и дошкольного возраста с ТНР, индивидуальными особенностями его развития и состояния здоровья.</a:t>
            </a:r>
          </a:p>
        </p:txBody>
      </p:sp>
      <p:pic>
        <p:nvPicPr>
          <p:cNvPr id="89" name="Picture 88" descr="Три стрелы в центре мишени">
            <a:extLst>
              <a:ext uri="{FF2B5EF4-FFF2-40B4-BE49-F238E27FC236}">
                <a16:creationId xmlns:a16="http://schemas.microsoft.com/office/drawing/2014/main" id="{E44DADCC-D2B5-238C-423E-4CBEA6E122D0}"/>
              </a:ext>
            </a:extLst>
          </p:cNvPr>
          <p:cNvPicPr>
            <a:picLocks noChangeAspect="1"/>
          </p:cNvPicPr>
          <p:nvPr/>
        </p:nvPicPr>
        <p:blipFill rotWithShape="1">
          <a:blip r:embed="rId2"/>
          <a:srcRect l="5172" r="38520" b="1"/>
          <a:stretch/>
        </p:blipFill>
        <p:spPr>
          <a:xfrm>
            <a:off x="7113959" y="721081"/>
            <a:ext cx="4748726" cy="5523877"/>
          </a:xfrm>
          <a:prstGeom prst="rect">
            <a:avLst/>
          </a:prstGeom>
        </p:spPr>
      </p:pic>
    </p:spTree>
    <p:extLst>
      <p:ext uri="{BB962C8B-B14F-4D97-AF65-F5344CB8AC3E}">
        <p14:creationId xmlns:p14="http://schemas.microsoft.com/office/powerpoint/2010/main" val="102420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9">
            <a:extLst>
              <a:ext uri="{FF2B5EF4-FFF2-40B4-BE49-F238E27FC236}">
                <a16:creationId xmlns:a16="http://schemas.microsoft.com/office/drawing/2014/main" id="{171D79C9-FD78-4D11-A424-0002509B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Freeform: Shape 11">
            <a:extLst>
              <a:ext uri="{FF2B5EF4-FFF2-40B4-BE49-F238E27FC236}">
                <a16:creationId xmlns:a16="http://schemas.microsoft.com/office/drawing/2014/main" id="{316368BA-0A3E-4AE0-8333-2364F90C1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252" y="-6055"/>
            <a:ext cx="12208610" cy="2303672"/>
          </a:xfrm>
          <a:custGeom>
            <a:avLst/>
            <a:gdLst>
              <a:gd name="connsiteX0" fmla="*/ 8951169 w 12178450"/>
              <a:gd name="connsiteY0" fmla="*/ 32 h 2001622"/>
              <a:gd name="connsiteX1" fmla="*/ 11653845 w 12178450"/>
              <a:gd name="connsiteY1" fmla="*/ 209874 h 2001622"/>
              <a:gd name="connsiteX2" fmla="*/ 12178450 w 12178450"/>
              <a:gd name="connsiteY2" fmla="*/ 286723 h 2001622"/>
              <a:gd name="connsiteX3" fmla="*/ 12178450 w 12178450"/>
              <a:gd name="connsiteY3" fmla="*/ 2001622 h 2001622"/>
              <a:gd name="connsiteX4" fmla="*/ 0 w 12178450"/>
              <a:gd name="connsiteY4" fmla="*/ 2001622 h 2001622"/>
              <a:gd name="connsiteX5" fmla="*/ 0 w 12178450"/>
              <a:gd name="connsiteY5" fmla="*/ 1010979 h 2001622"/>
              <a:gd name="connsiteX6" fmla="*/ 8951169 w 12178450"/>
              <a:gd name="connsiteY6" fmla="*/ 32 h 20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8450" h="2001622">
                <a:moveTo>
                  <a:pt x="8951169" y="32"/>
                </a:moveTo>
                <a:cubicBezTo>
                  <a:pt x="9704520" y="1593"/>
                  <a:pt x="10578586" y="62133"/>
                  <a:pt x="11653845" y="209874"/>
                </a:cubicBezTo>
                <a:lnTo>
                  <a:pt x="12178450" y="286723"/>
                </a:lnTo>
                <a:lnTo>
                  <a:pt x="12178450" y="2001622"/>
                </a:lnTo>
                <a:lnTo>
                  <a:pt x="0" y="2001622"/>
                </a:lnTo>
                <a:lnTo>
                  <a:pt x="0" y="1010979"/>
                </a:lnTo>
                <a:cubicBezTo>
                  <a:pt x="4768989" y="1010979"/>
                  <a:pt x="5812206" y="-6472"/>
                  <a:pt x="8951169" y="32"/>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51"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3546697"/>
            <a:ext cx="568289" cy="568289"/>
          </a:xfrm>
          <a:prstGeom prst="rtTriangl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44DA1F37-78AF-1AF9-C147-9ADDD8FC0C05}"/>
              </a:ext>
            </a:extLst>
          </p:cNvPr>
          <p:cNvSpPr>
            <a:spLocks noGrp="1"/>
          </p:cNvSpPr>
          <p:nvPr>
            <p:ph type="title"/>
          </p:nvPr>
        </p:nvSpPr>
        <p:spPr>
          <a:xfrm>
            <a:off x="1405023" y="401273"/>
            <a:ext cx="4712534" cy="1694405"/>
          </a:xfrm>
        </p:spPr>
        <p:txBody>
          <a:bodyPr anchor="t">
            <a:normAutofit/>
          </a:bodyPr>
          <a:lstStyle/>
          <a:p>
            <a:r>
              <a:rPr lang="ru-RU" dirty="0">
                <a:solidFill>
                  <a:schemeClr val="tx2"/>
                </a:solidFill>
              </a:rPr>
              <a:t>Задачи Программы</a:t>
            </a:r>
          </a:p>
        </p:txBody>
      </p:sp>
      <p:sp>
        <p:nvSpPr>
          <p:cNvPr id="3" name="Объект 2">
            <a:extLst>
              <a:ext uri="{FF2B5EF4-FFF2-40B4-BE49-F238E27FC236}">
                <a16:creationId xmlns:a16="http://schemas.microsoft.com/office/drawing/2014/main" id="{6E0AED68-05BE-9E33-DDC7-C378F5E608C3}"/>
              </a:ext>
            </a:extLst>
          </p:cNvPr>
          <p:cNvSpPr>
            <a:spLocks noGrp="1"/>
          </p:cNvSpPr>
          <p:nvPr>
            <p:ph idx="1"/>
          </p:nvPr>
        </p:nvSpPr>
        <p:spPr>
          <a:xfrm>
            <a:off x="168886" y="2469333"/>
            <a:ext cx="11800722" cy="4216948"/>
          </a:xfrm>
        </p:spPr>
        <p:txBody>
          <a:bodyPr anchor="t">
            <a:normAutofit fontScale="92500" lnSpcReduction="10000"/>
          </a:bodyPr>
          <a:lstStyle/>
          <a:p>
            <a:pPr marL="0" indent="0" algn="just">
              <a:lnSpc>
                <a:spcPct val="100000"/>
              </a:lnSpc>
              <a:buNone/>
            </a:pPr>
            <a:r>
              <a:rPr lang="ru-RU" sz="1400" dirty="0">
                <a:solidFill>
                  <a:schemeClr val="tx2"/>
                </a:solidFill>
              </a:rPr>
              <a:t>- реализация содержания АОП ДО для воспитанников с ТНР;</a:t>
            </a:r>
          </a:p>
          <a:p>
            <a:pPr marL="0" indent="0" algn="just">
              <a:lnSpc>
                <a:spcPct val="100000"/>
              </a:lnSpc>
              <a:buNone/>
            </a:pPr>
            <a:r>
              <a:rPr lang="ru-RU" sz="1400" dirty="0">
                <a:solidFill>
                  <a:schemeClr val="tx2"/>
                </a:solidFill>
              </a:rPr>
              <a:t>- коррекция недостатков психофизического развития воспитанников с ТНР;</a:t>
            </a:r>
          </a:p>
          <a:p>
            <a:pPr marL="0" indent="0" algn="just">
              <a:lnSpc>
                <a:spcPct val="100000"/>
              </a:lnSpc>
              <a:buNone/>
            </a:pPr>
            <a:r>
              <a:rPr lang="ru-RU" sz="1400" dirty="0">
                <a:solidFill>
                  <a:schemeClr val="tx2"/>
                </a:solidFill>
              </a:rPr>
              <a:t>- охрана и укрепление физического и психического здоровья воспитанников с ТНР, в т.ч. их эмоционального благополучия;</a:t>
            </a:r>
          </a:p>
          <a:p>
            <a:pPr marL="0" indent="0" algn="just">
              <a:lnSpc>
                <a:spcPct val="100000"/>
              </a:lnSpc>
              <a:buNone/>
            </a:pPr>
            <a:r>
              <a:rPr lang="ru-RU" sz="1400" dirty="0">
                <a:solidFill>
                  <a:schemeClr val="tx2"/>
                </a:solidFill>
              </a:rPr>
              <a:t>- обеспечение равных возможностей для полноценного развития ребёнка с ТНР в период дошкольного образования независимо от места проживания, пола, нации, языка, социального статуса;</a:t>
            </a:r>
          </a:p>
          <a:p>
            <a:pPr marL="0" indent="0" algn="just">
              <a:lnSpc>
                <a:spcPct val="100000"/>
              </a:lnSpc>
              <a:buNone/>
            </a:pPr>
            <a:r>
              <a:rPr lang="ru-RU" sz="1400" dirty="0">
                <a:solidFill>
                  <a:schemeClr val="tx2"/>
                </a:solidFill>
              </a:rPr>
              <a:t>- создание благоприятных условий развития в соответствии с их возрастными, психофизическими и индивидуальными особенностями, развитие способностей и творческого потенциала каждого ребёнка с ТНР как субъекта отношений с педагогическим работником, родителями (законными представителями), другими детьми;</a:t>
            </a:r>
          </a:p>
          <a:p>
            <a:pPr marL="0" indent="0" algn="just">
              <a:lnSpc>
                <a:spcPct val="100000"/>
              </a:lnSpc>
              <a:buNone/>
            </a:pPr>
            <a:r>
              <a:rPr lang="ru-RU" sz="1400" dirty="0">
                <a:solidFill>
                  <a:schemeClr val="tx2"/>
                </a:solidFill>
              </a:rPr>
              <a:t>- объединение обучения и воспитания в целостный образовательный процесс на основе духовно-нравственных и социокультурных ценностей, принятых в обществе правил и норм поведения в интересах человека, семьи, общества;</a:t>
            </a:r>
          </a:p>
          <a:p>
            <a:pPr marL="0" indent="0" algn="just">
              <a:lnSpc>
                <a:spcPct val="100000"/>
              </a:lnSpc>
              <a:buNone/>
            </a:pPr>
            <a:r>
              <a:rPr lang="ru-RU" sz="1400" dirty="0">
                <a:solidFill>
                  <a:schemeClr val="tx2"/>
                </a:solidFill>
              </a:rPr>
              <a:t>- формирование общей культуры личности воспитанников с ТНР, развитие их социальных, нравственных, эстетических, интеллектуальных, физических качеств, инициативности, самостоятельности и ответственности ребёнка, формирование предпосылок учебной деятельности;</a:t>
            </a:r>
          </a:p>
          <a:p>
            <a:pPr marL="0" indent="0" algn="just">
              <a:lnSpc>
                <a:spcPct val="100000"/>
              </a:lnSpc>
              <a:buNone/>
            </a:pPr>
            <a:r>
              <a:rPr lang="ru-RU" sz="1400" dirty="0">
                <a:solidFill>
                  <a:schemeClr val="tx2"/>
                </a:solidFill>
              </a:rPr>
              <a:t>- формирование социокультурной среды, соответствующей психофизическим и индивидуальным особенностям развития воспитанников с ТНР;</a:t>
            </a:r>
          </a:p>
          <a:p>
            <a:pPr marL="0" indent="0" algn="just">
              <a:lnSpc>
                <a:spcPct val="100000"/>
              </a:lnSpc>
              <a:buNone/>
            </a:pPr>
            <a:r>
              <a:rPr lang="ru-RU" sz="1400" dirty="0">
                <a:solidFill>
                  <a:schemeClr val="tx2"/>
                </a:solidFill>
              </a:rPr>
              <a:t>- обеспечение психолого-педагогической поддержки родителей (законных представителей) и повышение их компетентности в вопросах развития, образования, реабилитации (</a:t>
            </a:r>
            <a:r>
              <a:rPr lang="ru-RU" sz="1400" dirty="0" err="1">
                <a:solidFill>
                  <a:schemeClr val="tx2"/>
                </a:solidFill>
              </a:rPr>
              <a:t>абилитации</a:t>
            </a:r>
            <a:r>
              <a:rPr lang="ru-RU" sz="1400" dirty="0">
                <a:solidFill>
                  <a:schemeClr val="tx2"/>
                </a:solidFill>
              </a:rPr>
              <a:t>), охраны и укрепления здоровья воспитанников с ТНР;</a:t>
            </a:r>
          </a:p>
          <a:p>
            <a:pPr marL="0" indent="0" algn="just">
              <a:lnSpc>
                <a:spcPct val="100000"/>
              </a:lnSpc>
              <a:buNone/>
            </a:pPr>
            <a:r>
              <a:rPr lang="ru-RU" sz="1400" dirty="0">
                <a:solidFill>
                  <a:schemeClr val="tx2"/>
                </a:solidFill>
              </a:rPr>
              <a:t>- обеспечение преемственности целей, задач и содержания дошкольного и начального общего образования.</a:t>
            </a:r>
          </a:p>
          <a:p>
            <a:pPr>
              <a:lnSpc>
                <a:spcPct val="100000"/>
              </a:lnSpc>
            </a:pPr>
            <a:endParaRPr lang="ru-RU" sz="600" dirty="0">
              <a:solidFill>
                <a:schemeClr val="tx2"/>
              </a:solidFill>
            </a:endParaRPr>
          </a:p>
        </p:txBody>
      </p:sp>
    </p:spTree>
    <p:extLst>
      <p:ext uri="{BB962C8B-B14F-4D97-AF65-F5344CB8AC3E}">
        <p14:creationId xmlns:p14="http://schemas.microsoft.com/office/powerpoint/2010/main" val="115989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ocument 54">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44293"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7" name="Group 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8" name="Straight Connector 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B6E61E11-CBD0-B116-7C9E-EA7B4F1C3104}"/>
              </a:ext>
            </a:extLst>
          </p:cNvPr>
          <p:cNvSpPr>
            <a:spLocks noGrp="1"/>
          </p:cNvSpPr>
          <p:nvPr>
            <p:ph type="title"/>
          </p:nvPr>
        </p:nvSpPr>
        <p:spPr>
          <a:xfrm>
            <a:off x="5784987" y="-45943"/>
            <a:ext cx="5915057" cy="2240735"/>
          </a:xfrm>
        </p:spPr>
        <p:txBody>
          <a:bodyPr>
            <a:normAutofit/>
          </a:bodyPr>
          <a:lstStyle/>
          <a:p>
            <a:pPr algn="r"/>
            <a:r>
              <a:rPr lang="ru-RU" sz="4000" dirty="0">
                <a:solidFill>
                  <a:schemeClr val="tx2"/>
                </a:solidFill>
              </a:rPr>
              <a:t>Принципы формирования Программы</a:t>
            </a:r>
          </a:p>
        </p:txBody>
      </p:sp>
      <p:pic>
        <p:nvPicPr>
          <p:cNvPr id="5" name="Picture 4" descr="Группа разноцветных деревянных фигурок">
            <a:extLst>
              <a:ext uri="{FF2B5EF4-FFF2-40B4-BE49-F238E27FC236}">
                <a16:creationId xmlns:a16="http://schemas.microsoft.com/office/drawing/2014/main" id="{556A37F5-297E-7F40-98A6-59267971846A}"/>
              </a:ext>
            </a:extLst>
          </p:cNvPr>
          <p:cNvPicPr>
            <a:picLocks noChangeAspect="1"/>
          </p:cNvPicPr>
          <p:nvPr/>
        </p:nvPicPr>
        <p:blipFill rotWithShape="1">
          <a:blip r:embed="rId2"/>
          <a:srcRect l="13168" r="27298" b="-2"/>
          <a:stretch/>
        </p:blipFill>
        <p:spPr>
          <a:xfrm>
            <a:off x="347647" y="721081"/>
            <a:ext cx="4748766" cy="5523877"/>
          </a:xfrm>
          <a:prstGeom prst="rect">
            <a:avLst/>
          </a:prstGeom>
        </p:spPr>
      </p:pic>
      <p:sp>
        <p:nvSpPr>
          <p:cNvPr id="3" name="Объект 2">
            <a:extLst>
              <a:ext uri="{FF2B5EF4-FFF2-40B4-BE49-F238E27FC236}">
                <a16:creationId xmlns:a16="http://schemas.microsoft.com/office/drawing/2014/main" id="{3AA3FA6B-9CB9-1B46-5721-6368993F1070}"/>
              </a:ext>
            </a:extLst>
          </p:cNvPr>
          <p:cNvSpPr>
            <a:spLocks noGrp="1"/>
          </p:cNvSpPr>
          <p:nvPr>
            <p:ph idx="1"/>
          </p:nvPr>
        </p:nvSpPr>
        <p:spPr>
          <a:xfrm>
            <a:off x="5791200" y="2015003"/>
            <a:ext cx="5766390" cy="4624384"/>
          </a:xfrm>
        </p:spPr>
        <p:txBody>
          <a:bodyPr>
            <a:normAutofit lnSpcReduction="10000"/>
          </a:bodyPr>
          <a:lstStyle/>
          <a:p>
            <a:pPr marL="0" indent="0" algn="just">
              <a:lnSpc>
                <a:spcPct val="100000"/>
              </a:lnSpc>
              <a:buNone/>
            </a:pPr>
            <a:r>
              <a:rPr lang="ru-RU" sz="1600" dirty="0">
                <a:solidFill>
                  <a:schemeClr val="tx2"/>
                </a:solidFill>
              </a:rPr>
              <a:t>1. Поддержка разнообразия детства.</a:t>
            </a:r>
          </a:p>
          <a:p>
            <a:pPr marL="0" indent="0" algn="just">
              <a:lnSpc>
                <a:spcPct val="100000"/>
              </a:lnSpc>
              <a:buNone/>
            </a:pPr>
            <a:r>
              <a:rPr lang="ru-RU" sz="1600" dirty="0">
                <a:solidFill>
                  <a:schemeClr val="tx2"/>
                </a:solidFill>
              </a:rPr>
              <a:t>2. Сохранение уникальности и самоценности детства как важного этапа в общем развитии человека.</a:t>
            </a:r>
          </a:p>
          <a:p>
            <a:pPr marL="0" indent="0" algn="just">
              <a:lnSpc>
                <a:spcPct val="100000"/>
              </a:lnSpc>
              <a:buNone/>
            </a:pPr>
            <a:r>
              <a:rPr lang="ru-RU" sz="1600" dirty="0">
                <a:solidFill>
                  <a:schemeClr val="tx2"/>
                </a:solidFill>
              </a:rPr>
              <a:t>3. Позитивная социализация ребёнка.</a:t>
            </a:r>
          </a:p>
          <a:p>
            <a:pPr marL="0" indent="0" algn="just">
              <a:lnSpc>
                <a:spcPct val="100000"/>
              </a:lnSpc>
              <a:buNone/>
            </a:pPr>
            <a:r>
              <a:rPr lang="ru-RU" sz="1600" dirty="0">
                <a:solidFill>
                  <a:schemeClr val="tx2"/>
                </a:solidFill>
              </a:rPr>
              <a:t>4. Личностно-развивающий и гуманистический характер взаимодействия педагогических работников и родителей (законных представителей), педагогических и иных работников ДОУ) и воспитанников.</a:t>
            </a:r>
          </a:p>
          <a:p>
            <a:pPr marL="0" indent="0" algn="just">
              <a:lnSpc>
                <a:spcPct val="100000"/>
              </a:lnSpc>
              <a:buNone/>
            </a:pPr>
            <a:r>
              <a:rPr lang="ru-RU" sz="1600" dirty="0">
                <a:solidFill>
                  <a:schemeClr val="tx2"/>
                </a:solidFill>
              </a:rPr>
              <a:t>5. Содействие и сотрудничество воспитанников и педагогических работников, признание ребёнка полноценным участником (субъектом) образовательных отношений.</a:t>
            </a:r>
          </a:p>
          <a:p>
            <a:pPr marL="0" indent="0" algn="just">
              <a:lnSpc>
                <a:spcPct val="100000"/>
              </a:lnSpc>
              <a:buNone/>
            </a:pPr>
            <a:r>
              <a:rPr lang="ru-RU" sz="1600" dirty="0">
                <a:solidFill>
                  <a:schemeClr val="tx2"/>
                </a:solidFill>
              </a:rPr>
              <a:t>6. Сотрудничество ДОУ с семьёй.</a:t>
            </a:r>
          </a:p>
          <a:p>
            <a:pPr marL="0" indent="0" algn="just">
              <a:lnSpc>
                <a:spcPct val="100000"/>
              </a:lnSpc>
              <a:buNone/>
            </a:pPr>
            <a:r>
              <a:rPr lang="ru-RU" sz="1600" dirty="0">
                <a:solidFill>
                  <a:schemeClr val="tx2"/>
                </a:solidFill>
              </a:rPr>
              <a:t>7. Возрастная адекватность образования. Данный принцип предполагает подбор образовательными организациями содержания и методов дошкольного образования в соответствии с возрастными особенностями воспитанников.</a:t>
            </a:r>
          </a:p>
          <a:p>
            <a:pPr>
              <a:lnSpc>
                <a:spcPct val="100000"/>
              </a:lnSpc>
            </a:pPr>
            <a:endParaRPr lang="ru-RU" sz="1000" dirty="0">
              <a:solidFill>
                <a:schemeClr val="tx2"/>
              </a:solidFill>
            </a:endParaRPr>
          </a:p>
        </p:txBody>
      </p:sp>
    </p:spTree>
    <p:extLst>
      <p:ext uri="{BB962C8B-B14F-4D97-AF65-F5344CB8AC3E}">
        <p14:creationId xmlns:p14="http://schemas.microsoft.com/office/powerpoint/2010/main" val="204993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44293"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7F86E83D-194D-4E9B-D3D0-096F4D6BD81E}"/>
              </a:ext>
            </a:extLst>
          </p:cNvPr>
          <p:cNvSpPr>
            <a:spLocks noGrp="1"/>
          </p:cNvSpPr>
          <p:nvPr>
            <p:ph type="title"/>
          </p:nvPr>
        </p:nvSpPr>
        <p:spPr>
          <a:xfrm>
            <a:off x="5165027" y="119222"/>
            <a:ext cx="5410199" cy="2240735"/>
          </a:xfrm>
        </p:spPr>
        <p:txBody>
          <a:bodyPr>
            <a:normAutofit/>
          </a:bodyPr>
          <a:lstStyle/>
          <a:p>
            <a:r>
              <a:rPr lang="ru-RU" dirty="0">
                <a:solidFill>
                  <a:schemeClr val="tx2"/>
                </a:solidFill>
              </a:rPr>
              <a:t>Подходы к формированию Программы</a:t>
            </a:r>
          </a:p>
        </p:txBody>
      </p:sp>
      <p:pic>
        <p:nvPicPr>
          <p:cNvPr id="7" name="Graphic 6" descr="Вопросы">
            <a:extLst>
              <a:ext uri="{FF2B5EF4-FFF2-40B4-BE49-F238E27FC236}">
                <a16:creationId xmlns:a16="http://schemas.microsoft.com/office/drawing/2014/main" id="{21AB7D49-235C-9E2F-562B-6A7631F62D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7222" y="978211"/>
            <a:ext cx="5009616" cy="5009616"/>
          </a:xfrm>
          <a:prstGeom prst="rect">
            <a:avLst/>
          </a:prstGeom>
        </p:spPr>
      </p:pic>
      <p:sp>
        <p:nvSpPr>
          <p:cNvPr id="3" name="Объект 2">
            <a:extLst>
              <a:ext uri="{FF2B5EF4-FFF2-40B4-BE49-F238E27FC236}">
                <a16:creationId xmlns:a16="http://schemas.microsoft.com/office/drawing/2014/main" id="{CF681F92-9C95-834C-1559-85AD5A3A7EFC}"/>
              </a:ext>
            </a:extLst>
          </p:cNvPr>
          <p:cNvSpPr>
            <a:spLocks noGrp="1"/>
          </p:cNvSpPr>
          <p:nvPr>
            <p:ph idx="1"/>
          </p:nvPr>
        </p:nvSpPr>
        <p:spPr>
          <a:xfrm>
            <a:off x="5074083" y="2443857"/>
            <a:ext cx="6735810" cy="4153565"/>
          </a:xfrm>
        </p:spPr>
        <p:txBody>
          <a:bodyPr>
            <a:normAutofit/>
          </a:bodyPr>
          <a:lstStyle/>
          <a:p>
            <a:pPr marL="0" indent="0" algn="just">
              <a:lnSpc>
                <a:spcPct val="100000"/>
              </a:lnSpc>
              <a:buNone/>
            </a:pPr>
            <a:r>
              <a:rPr lang="ru-RU" sz="1400" dirty="0">
                <a:solidFill>
                  <a:schemeClr val="tx2"/>
                </a:solidFill>
              </a:rPr>
              <a:t>1. Сетевое взаимодействие с организациями социализации, образования, охраны здоровья и другими партнёрами, которые могут внести вклад в развитие и образование воспитанников: ДОУ устанавливает партнёрские отношения не только с семьями воспитанников, но и с другими организациями и лицами, которые могут способствовать удовлетворению особых образовательных потребностей воспитанников с ТНР, оказанию психолого-педагогической и (или) медицинской поддержки в случае необходимости (Центр психолого-педагогической, медицинской и социальной помощи).</a:t>
            </a:r>
          </a:p>
          <a:p>
            <a:pPr marL="0" indent="0" algn="just">
              <a:lnSpc>
                <a:spcPct val="100000"/>
              </a:lnSpc>
              <a:buNone/>
            </a:pPr>
            <a:r>
              <a:rPr lang="ru-RU" sz="1400" dirty="0">
                <a:solidFill>
                  <a:schemeClr val="tx2"/>
                </a:solidFill>
              </a:rPr>
              <a:t>2. Индивидуализация образовательных программ дошкольного образования воспитанников с ТНР: предполагает такое построение образовательной деятельности, которое открывает возможности для индивидуализации образовательного процесса и учитывает его интересы, мотивы, способности и психофизические особенности.</a:t>
            </a:r>
          </a:p>
          <a:p>
            <a:pPr marL="0" indent="0" algn="just">
              <a:lnSpc>
                <a:spcPct val="100000"/>
              </a:lnSpc>
              <a:buNone/>
            </a:pPr>
            <a:r>
              <a:rPr lang="ru-RU" sz="1400" dirty="0">
                <a:solidFill>
                  <a:schemeClr val="tx2"/>
                </a:solidFill>
              </a:rPr>
              <a:t>3. Развивающее вариативное образование: принцип предполагает, что содержание образования предлагается ребёнку через разные виды деятельности с учётом зон актуального и ближайшего развития ребёнка, что способствует развитию, расширению как явных, так и скрытых возможностей ребёнка.</a:t>
            </a:r>
          </a:p>
          <a:p>
            <a:pPr>
              <a:lnSpc>
                <a:spcPct val="100000"/>
              </a:lnSpc>
            </a:pPr>
            <a:endParaRPr lang="ru-RU" sz="1000" dirty="0">
              <a:solidFill>
                <a:schemeClr val="tx2"/>
              </a:solidFill>
            </a:endParaRPr>
          </a:p>
        </p:txBody>
      </p:sp>
    </p:spTree>
    <p:extLst>
      <p:ext uri="{BB962C8B-B14F-4D97-AF65-F5344CB8AC3E}">
        <p14:creationId xmlns:p14="http://schemas.microsoft.com/office/powerpoint/2010/main" val="294822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744293"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9" name="Straight Connector 18">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33CAA9A4-49E4-1399-153E-C0CD9B5F929F}"/>
              </a:ext>
            </a:extLst>
          </p:cNvPr>
          <p:cNvSpPr>
            <a:spLocks noGrp="1"/>
          </p:cNvSpPr>
          <p:nvPr>
            <p:ph type="title"/>
          </p:nvPr>
        </p:nvSpPr>
        <p:spPr>
          <a:xfrm>
            <a:off x="5782361" y="179958"/>
            <a:ext cx="5410199" cy="2240735"/>
          </a:xfrm>
        </p:spPr>
        <p:txBody>
          <a:bodyPr>
            <a:normAutofit/>
          </a:bodyPr>
          <a:lstStyle/>
          <a:p>
            <a:r>
              <a:rPr lang="ru-RU" dirty="0">
                <a:solidFill>
                  <a:schemeClr val="tx2"/>
                </a:solidFill>
              </a:rPr>
              <a:t>Подходы к формированию Программы</a:t>
            </a:r>
          </a:p>
        </p:txBody>
      </p:sp>
      <p:sp>
        <p:nvSpPr>
          <p:cNvPr id="3" name="Объект 2">
            <a:extLst>
              <a:ext uri="{FF2B5EF4-FFF2-40B4-BE49-F238E27FC236}">
                <a16:creationId xmlns:a16="http://schemas.microsoft.com/office/drawing/2014/main" id="{AC8DC8DF-5524-FFBA-16A6-D4329DB727C6}"/>
              </a:ext>
            </a:extLst>
          </p:cNvPr>
          <p:cNvSpPr>
            <a:spLocks noGrp="1"/>
          </p:cNvSpPr>
          <p:nvPr>
            <p:ph idx="1"/>
          </p:nvPr>
        </p:nvSpPr>
        <p:spPr>
          <a:xfrm>
            <a:off x="5189721" y="2348071"/>
            <a:ext cx="6620269" cy="4166497"/>
          </a:xfrm>
        </p:spPr>
        <p:txBody>
          <a:bodyPr>
            <a:normAutofit lnSpcReduction="10000"/>
          </a:bodyPr>
          <a:lstStyle/>
          <a:p>
            <a:pPr marL="0" indent="0" algn="just">
              <a:lnSpc>
                <a:spcPct val="100000"/>
              </a:lnSpc>
              <a:buNone/>
            </a:pPr>
            <a:r>
              <a:rPr lang="ru-RU" sz="1400" dirty="0">
                <a:solidFill>
                  <a:schemeClr val="tx2"/>
                </a:solidFill>
              </a:rPr>
              <a:t>4. Полнота содержания и интеграция отдельных образовательных областей: в соответствии с ФГОС ДО Программа предполагает всестороннее социально - коммуникативное, познавательное, речевое, художественно - эстетическое и физическое развитие воспитанников посредством различных видов детской активности. Деление Программы на образовательные области не означает, что каждая образовательная область осваивается ребёнком по отдельности, в форме изолированных занятий по модели школьных предметов. Между отдельными разделами Программы существуют многообразные взаимосвязи: познавательное развитие воспитанников с ТНР тесно связано с речевым и социально-коммуникативным, художественно - эстетическое - с познавательным и речевым. Содержание образовательной деятельности в каждой области тесно связано с другими областями. Такая организация образовательного процесса соответствует особенностям развития воспитанников с ТНР дошкольного возраста;</a:t>
            </a:r>
          </a:p>
          <a:p>
            <a:pPr marL="0" indent="0" algn="just">
              <a:lnSpc>
                <a:spcPct val="100000"/>
              </a:lnSpc>
              <a:buNone/>
            </a:pPr>
            <a:r>
              <a:rPr lang="ru-RU" sz="1400" dirty="0">
                <a:solidFill>
                  <a:schemeClr val="tx2"/>
                </a:solidFill>
              </a:rPr>
              <a:t>5. Инвариантность ценностей и целей при вариативности средств реализации и достижения целей Программы: ФГОС ДО и Программа задают инвариантные ценности и ориентиры, с учётом которых ДОУ должна разработать свою адаптированную образовательную программу. При этом за ДОУ остаётся право выбора способов их достижения, выбора образовательных программ, учитывающих разнородность состава групп воспитанников, их психофизических особенностей, запросов родителей (законных представителей).</a:t>
            </a:r>
          </a:p>
        </p:txBody>
      </p:sp>
      <p:pic>
        <p:nvPicPr>
          <p:cNvPr id="4" name="Рисунок 3">
            <a:extLst>
              <a:ext uri="{FF2B5EF4-FFF2-40B4-BE49-F238E27FC236}">
                <a16:creationId xmlns:a16="http://schemas.microsoft.com/office/drawing/2014/main" id="{029CA2A5-CF4A-9F00-93EA-8943B3377E10}"/>
              </a:ext>
            </a:extLst>
          </p:cNvPr>
          <p:cNvPicPr>
            <a:picLocks noChangeAspect="1"/>
          </p:cNvPicPr>
          <p:nvPr/>
        </p:nvPicPr>
        <p:blipFill>
          <a:blip r:embed="rId2"/>
          <a:stretch>
            <a:fillRect/>
          </a:stretch>
        </p:blipFill>
        <p:spPr>
          <a:xfrm>
            <a:off x="176568" y="1151198"/>
            <a:ext cx="5005250" cy="5011346"/>
          </a:xfrm>
          <a:prstGeom prst="rect">
            <a:avLst/>
          </a:prstGeom>
        </p:spPr>
      </p:pic>
    </p:spTree>
    <p:extLst>
      <p:ext uri="{BB962C8B-B14F-4D97-AF65-F5344CB8AC3E}">
        <p14:creationId xmlns:p14="http://schemas.microsoft.com/office/powerpoint/2010/main" val="183728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10">
            <a:extLst>
              <a:ext uri="{FF2B5EF4-FFF2-40B4-BE49-F238E27FC236}">
                <a16:creationId xmlns:a16="http://schemas.microsoft.com/office/drawing/2014/main" id="{533901C1-0E99-46F3-9F74-F447C46AD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ight Triangle 1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214" y="-1"/>
            <a:chExt cx="12214827" cy="6858000"/>
          </a:xfrm>
        </p:grpSpPr>
        <p:cxnSp>
          <p:nvCxnSpPr>
            <p:cNvPr id="16" name="Straight Connector 1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FEDAFD3B-C6F4-8A92-38D9-482BC1758214}"/>
              </a:ext>
            </a:extLst>
          </p:cNvPr>
          <p:cNvSpPr>
            <a:spLocks noGrp="1"/>
          </p:cNvSpPr>
          <p:nvPr>
            <p:ph type="title"/>
          </p:nvPr>
        </p:nvSpPr>
        <p:spPr>
          <a:xfrm>
            <a:off x="457199" y="-90892"/>
            <a:ext cx="4952999" cy="1475183"/>
          </a:xfrm>
        </p:spPr>
        <p:txBody>
          <a:bodyPr>
            <a:normAutofit/>
          </a:bodyPr>
          <a:lstStyle/>
          <a:p>
            <a:r>
              <a:rPr lang="ru-RU" sz="2000" dirty="0">
                <a:solidFill>
                  <a:schemeClr val="tx2"/>
                </a:solidFill>
              </a:rPr>
              <a:t>Планируемые результаты (целевые ориентиры) освоения Программы детьми младшего дошкольного возраста с ТНР</a:t>
            </a:r>
          </a:p>
        </p:txBody>
      </p:sp>
      <p:sp>
        <p:nvSpPr>
          <p:cNvPr id="3" name="Объект 2">
            <a:extLst>
              <a:ext uri="{FF2B5EF4-FFF2-40B4-BE49-F238E27FC236}">
                <a16:creationId xmlns:a16="http://schemas.microsoft.com/office/drawing/2014/main" id="{6540563A-7BBB-2611-2EBA-C71E7C151EA0}"/>
              </a:ext>
            </a:extLst>
          </p:cNvPr>
          <p:cNvSpPr>
            <a:spLocks noGrp="1"/>
          </p:cNvSpPr>
          <p:nvPr>
            <p:ph idx="1"/>
          </p:nvPr>
        </p:nvSpPr>
        <p:spPr>
          <a:xfrm>
            <a:off x="457200" y="1187904"/>
            <a:ext cx="5426411" cy="5670096"/>
          </a:xfrm>
        </p:spPr>
        <p:txBody>
          <a:bodyPr>
            <a:normAutofit/>
          </a:bodyPr>
          <a:lstStyle/>
          <a:p>
            <a:pPr marL="0" indent="0" algn="just">
              <a:lnSpc>
                <a:spcPct val="100000"/>
              </a:lnSpc>
              <a:buNone/>
            </a:pPr>
            <a:r>
              <a:rPr lang="ru-RU" sz="1050" dirty="0">
                <a:solidFill>
                  <a:schemeClr val="tx2"/>
                </a:solidFill>
              </a:rPr>
              <a:t>1) способен к устойчивому эмоциональному контакту с педагогическим работником и обучающимися;</a:t>
            </a:r>
          </a:p>
          <a:p>
            <a:pPr marL="0" indent="0" algn="just">
              <a:lnSpc>
                <a:spcPct val="100000"/>
              </a:lnSpc>
              <a:buNone/>
            </a:pPr>
            <a:r>
              <a:rPr lang="ru-RU" sz="1050" dirty="0">
                <a:solidFill>
                  <a:schemeClr val="tx2"/>
                </a:solidFill>
              </a:rPr>
              <a:t>2) проявляет речевую активность, способность взаимодействовать с окружающими, желание общаться с помощью слова, стремится к расширению понимания речи;</a:t>
            </a:r>
          </a:p>
          <a:p>
            <a:pPr marL="0" indent="0" algn="just">
              <a:lnSpc>
                <a:spcPct val="100000"/>
              </a:lnSpc>
              <a:buNone/>
            </a:pPr>
            <a:r>
              <a:rPr lang="ru-RU" sz="1050" dirty="0">
                <a:solidFill>
                  <a:schemeClr val="tx2"/>
                </a:solidFill>
              </a:rPr>
              <a:t>3) понимает названия предметов, действий, признаков, встречающихся в повседневной речи;</a:t>
            </a:r>
          </a:p>
          <a:p>
            <a:pPr marL="0" indent="0" algn="just">
              <a:lnSpc>
                <a:spcPct val="100000"/>
              </a:lnSpc>
              <a:buNone/>
            </a:pPr>
            <a:r>
              <a:rPr lang="ru-RU" sz="1050" dirty="0">
                <a:solidFill>
                  <a:schemeClr val="tx2"/>
                </a:solidFill>
              </a:rPr>
              <a:t>4) пополняет активный словарный запас с последующим включением его в простые фразы;</a:t>
            </a:r>
          </a:p>
          <a:p>
            <a:pPr marL="0" indent="0" algn="just">
              <a:lnSpc>
                <a:spcPct val="100000"/>
              </a:lnSpc>
              <a:buNone/>
            </a:pPr>
            <a:r>
              <a:rPr lang="ru-RU" sz="1050" dirty="0">
                <a:solidFill>
                  <a:schemeClr val="tx2"/>
                </a:solidFill>
              </a:rPr>
              <a:t>5) понимает и выполняет словесные инструкции, выраженные простыми по степени сложности синтаксическими конструкциями;</a:t>
            </a:r>
          </a:p>
          <a:p>
            <a:pPr marL="0" indent="0" algn="just">
              <a:lnSpc>
                <a:spcPct val="100000"/>
              </a:lnSpc>
              <a:buNone/>
            </a:pPr>
            <a:r>
              <a:rPr lang="ru-RU" sz="1050" dirty="0">
                <a:solidFill>
                  <a:schemeClr val="tx2"/>
                </a:solidFill>
              </a:rPr>
              <a:t>6) различает значения бытовой лексики и их грамматические формы;</a:t>
            </a:r>
          </a:p>
          <a:p>
            <a:pPr marL="0" indent="0" algn="just">
              <a:lnSpc>
                <a:spcPct val="100000"/>
              </a:lnSpc>
              <a:buNone/>
            </a:pPr>
            <a:r>
              <a:rPr lang="ru-RU" sz="1050" dirty="0">
                <a:solidFill>
                  <a:schemeClr val="tx2"/>
                </a:solidFill>
              </a:rPr>
              <a:t>7) называет действия, предметы, изображённые на картинке, выполненные персонажами сказок или другими объектами;</a:t>
            </a:r>
          </a:p>
          <a:p>
            <a:pPr marL="0" indent="0" algn="just">
              <a:lnSpc>
                <a:spcPct val="100000"/>
              </a:lnSpc>
              <a:buNone/>
            </a:pPr>
            <a:r>
              <a:rPr lang="ru-RU" sz="1050" dirty="0">
                <a:solidFill>
                  <a:schemeClr val="tx2"/>
                </a:solidFill>
              </a:rPr>
              <a:t>8) участвует в элементарном диалоге (отвечает на вопросы после прочтения сказки, используя слова, простые предложения, состоящие из двух-трех слов, которые могут добавляться жестами);</a:t>
            </a:r>
          </a:p>
          <a:p>
            <a:pPr marL="0" indent="0" algn="just">
              <a:lnSpc>
                <a:spcPct val="100000"/>
              </a:lnSpc>
              <a:buNone/>
            </a:pPr>
            <a:r>
              <a:rPr lang="ru-RU" sz="1050" dirty="0">
                <a:solidFill>
                  <a:schemeClr val="tx2"/>
                </a:solidFill>
              </a:rPr>
              <a:t>9) рассказывает двустишья;</a:t>
            </a:r>
          </a:p>
          <a:p>
            <a:pPr marL="0" indent="0" algn="just">
              <a:lnSpc>
                <a:spcPct val="100000"/>
              </a:lnSpc>
              <a:buNone/>
            </a:pPr>
            <a:r>
              <a:rPr lang="ru-RU" sz="1050" dirty="0">
                <a:solidFill>
                  <a:schemeClr val="tx2"/>
                </a:solidFill>
              </a:rPr>
              <a:t>10) использует слова, простые предложения, состоящие из двух-трех слов, которые могут сопровождаться жестами;</a:t>
            </a:r>
          </a:p>
          <a:p>
            <a:pPr marL="0" indent="0" algn="just">
              <a:lnSpc>
                <a:spcPct val="100000"/>
              </a:lnSpc>
              <a:buNone/>
            </a:pPr>
            <a:r>
              <a:rPr lang="ru-RU" sz="1050" dirty="0">
                <a:solidFill>
                  <a:schemeClr val="tx2"/>
                </a:solidFill>
              </a:rPr>
              <a:t>11) произносит простые по артикуляции звуки;</a:t>
            </a:r>
          </a:p>
          <a:p>
            <a:pPr marL="0" indent="0" algn="just">
              <a:lnSpc>
                <a:spcPct val="100000"/>
              </a:lnSpc>
              <a:buNone/>
            </a:pPr>
            <a:r>
              <a:rPr lang="ru-RU" sz="1050" dirty="0">
                <a:solidFill>
                  <a:schemeClr val="tx2"/>
                </a:solidFill>
              </a:rPr>
              <a:t>12) воспроизводит </a:t>
            </a:r>
            <a:r>
              <a:rPr lang="ru-RU" sz="1050" dirty="0" err="1">
                <a:solidFill>
                  <a:schemeClr val="tx2"/>
                </a:solidFill>
              </a:rPr>
              <a:t>звукослоговую</a:t>
            </a:r>
            <a:r>
              <a:rPr lang="ru-RU" sz="1050" dirty="0">
                <a:solidFill>
                  <a:schemeClr val="tx2"/>
                </a:solidFill>
              </a:rPr>
              <a:t> структуру двухсложных слов, состоящих из открытых, закрытых слогов;</a:t>
            </a:r>
          </a:p>
          <a:p>
            <a:pPr marL="0" indent="0" algn="just">
              <a:lnSpc>
                <a:spcPct val="100000"/>
              </a:lnSpc>
              <a:buNone/>
            </a:pPr>
            <a:r>
              <a:rPr lang="ru-RU" sz="1050" dirty="0">
                <a:solidFill>
                  <a:schemeClr val="tx2"/>
                </a:solidFill>
              </a:rPr>
              <a:t>13) выполняет отдельные ролевые действия, носящие условный характер, участвует в разыгрывании сюжета: цепочки двух-трех действий;</a:t>
            </a:r>
          </a:p>
          <a:p>
            <a:pPr>
              <a:lnSpc>
                <a:spcPct val="100000"/>
              </a:lnSpc>
            </a:pPr>
            <a:endParaRPr lang="ru-RU" sz="600" dirty="0">
              <a:solidFill>
                <a:schemeClr val="tx2"/>
              </a:solidFill>
            </a:endParaRPr>
          </a:p>
        </p:txBody>
      </p:sp>
      <p:pic>
        <p:nvPicPr>
          <p:cNvPr id="50" name="Picture 4" descr="Лампочка на желтом фоне с нарисованными световыми лучами и шнуром">
            <a:extLst>
              <a:ext uri="{FF2B5EF4-FFF2-40B4-BE49-F238E27FC236}">
                <a16:creationId xmlns:a16="http://schemas.microsoft.com/office/drawing/2014/main" id="{B95314F5-7B5A-09E0-190B-256585F1E6F7}"/>
              </a:ext>
            </a:extLst>
          </p:cNvPr>
          <p:cNvPicPr>
            <a:picLocks noChangeAspect="1"/>
          </p:cNvPicPr>
          <p:nvPr/>
        </p:nvPicPr>
        <p:blipFill rotWithShape="1">
          <a:blip r:embed="rId2"/>
          <a:srcRect l="44660" r="402"/>
          <a:stretch/>
        </p:blipFill>
        <p:spPr>
          <a:xfrm>
            <a:off x="6075730" y="-3440"/>
            <a:ext cx="6129239" cy="6861439"/>
          </a:xfrm>
          <a:prstGeom prst="rect">
            <a:avLst/>
          </a:prstGeom>
        </p:spPr>
      </p:pic>
    </p:spTree>
    <p:extLst>
      <p:ext uri="{BB962C8B-B14F-4D97-AF65-F5344CB8AC3E}">
        <p14:creationId xmlns:p14="http://schemas.microsoft.com/office/powerpoint/2010/main" val="63656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7EE60796-BC52-4154-A3A9-773DE8285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51324" y="1555703"/>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ocument 54">
            <a:extLst>
              <a:ext uri="{FF2B5EF4-FFF2-40B4-BE49-F238E27FC236}">
                <a16:creationId xmlns:a16="http://schemas.microsoft.com/office/drawing/2014/main" id="{BFEC1042-3FDC-47A3-BCD7-CA9D052F9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94907" y="1744296"/>
            <a:ext cx="6858000" cy="3369413"/>
          </a:xfrm>
          <a:prstGeom prst="flowChartDocumen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7" name="Group 56">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58" name="Straight Connector 57">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2341373B-8118-87EC-8A84-0FEBB63AF933}"/>
              </a:ext>
            </a:extLst>
          </p:cNvPr>
          <p:cNvSpPr>
            <a:spLocks noGrp="1"/>
          </p:cNvSpPr>
          <p:nvPr>
            <p:ph type="title"/>
          </p:nvPr>
        </p:nvSpPr>
        <p:spPr>
          <a:xfrm>
            <a:off x="192527" y="-61552"/>
            <a:ext cx="6159160" cy="1946571"/>
          </a:xfrm>
        </p:spPr>
        <p:txBody>
          <a:bodyPr>
            <a:normAutofit/>
          </a:bodyPr>
          <a:lstStyle/>
          <a:p>
            <a:r>
              <a:rPr lang="ru-RU" sz="2800" dirty="0">
                <a:solidFill>
                  <a:schemeClr val="tx2"/>
                </a:solidFill>
              </a:rPr>
              <a:t>Планируемые результаты (целевые ориентиры) освоения Программы детьми младшего дошкольного возраста с ТНР</a:t>
            </a:r>
          </a:p>
        </p:txBody>
      </p:sp>
      <p:sp>
        <p:nvSpPr>
          <p:cNvPr id="3" name="Объект 2">
            <a:extLst>
              <a:ext uri="{FF2B5EF4-FFF2-40B4-BE49-F238E27FC236}">
                <a16:creationId xmlns:a16="http://schemas.microsoft.com/office/drawing/2014/main" id="{AAD1D3BD-FA99-D720-A051-5C0602C8DA74}"/>
              </a:ext>
            </a:extLst>
          </p:cNvPr>
          <p:cNvSpPr>
            <a:spLocks noGrp="1"/>
          </p:cNvSpPr>
          <p:nvPr>
            <p:ph idx="1"/>
          </p:nvPr>
        </p:nvSpPr>
        <p:spPr>
          <a:xfrm>
            <a:off x="117476" y="1750991"/>
            <a:ext cx="5794121" cy="4763578"/>
          </a:xfrm>
        </p:spPr>
        <p:txBody>
          <a:bodyPr>
            <a:noAutofit/>
          </a:bodyPr>
          <a:lstStyle/>
          <a:p>
            <a:pPr marL="0" indent="0" algn="just">
              <a:lnSpc>
                <a:spcPct val="100000"/>
              </a:lnSpc>
              <a:buNone/>
            </a:pPr>
            <a:r>
              <a:rPr lang="ru-RU" sz="1200" dirty="0">
                <a:solidFill>
                  <a:schemeClr val="tx2"/>
                </a:solidFill>
              </a:rPr>
              <a:t>14) соблюдает в игре элементарные правила;</a:t>
            </a:r>
          </a:p>
          <a:p>
            <a:pPr marL="0" indent="0" algn="just">
              <a:lnSpc>
                <a:spcPct val="100000"/>
              </a:lnSpc>
              <a:buNone/>
            </a:pPr>
            <a:r>
              <a:rPr lang="ru-RU" sz="1200" dirty="0">
                <a:solidFill>
                  <a:schemeClr val="tx2"/>
                </a:solidFill>
              </a:rPr>
              <a:t>15) осуществляет перенос, сформированных ранее игровых действий в различные игры;</a:t>
            </a:r>
          </a:p>
          <a:p>
            <a:pPr marL="0" indent="0" algn="just">
              <a:lnSpc>
                <a:spcPct val="100000"/>
              </a:lnSpc>
              <a:buNone/>
            </a:pPr>
            <a:r>
              <a:rPr lang="ru-RU" sz="1200" dirty="0">
                <a:solidFill>
                  <a:schemeClr val="tx2"/>
                </a:solidFill>
              </a:rPr>
              <a:t>16) проявляет интерес к действиям других воспитанников, может им подражать;</a:t>
            </a:r>
          </a:p>
          <a:p>
            <a:pPr marL="0" indent="0" algn="just">
              <a:lnSpc>
                <a:spcPct val="100000"/>
              </a:lnSpc>
              <a:buNone/>
            </a:pPr>
            <a:r>
              <a:rPr lang="ru-RU" sz="1200" dirty="0">
                <a:solidFill>
                  <a:schemeClr val="tx2"/>
                </a:solidFill>
              </a:rPr>
              <a:t>17) замечает несоответствие поведения других воспитанников требованиям педагогического работника;</a:t>
            </a:r>
          </a:p>
          <a:p>
            <a:pPr marL="0" indent="0" algn="just">
              <a:lnSpc>
                <a:spcPct val="100000"/>
              </a:lnSpc>
              <a:buNone/>
            </a:pPr>
            <a:r>
              <a:rPr lang="ru-RU" sz="1200" dirty="0">
                <a:solidFill>
                  <a:schemeClr val="tx2"/>
                </a:solidFill>
              </a:rPr>
              <a:t>18) выражает интерес и проявляет внимание к различным эмоциональным состояниям человека;</a:t>
            </a:r>
          </a:p>
          <a:p>
            <a:pPr marL="0" indent="0" algn="just">
              <a:lnSpc>
                <a:spcPct val="100000"/>
              </a:lnSpc>
              <a:buNone/>
            </a:pPr>
            <a:r>
              <a:rPr lang="ru-RU" sz="1200" dirty="0">
                <a:solidFill>
                  <a:schemeClr val="tx2"/>
                </a:solidFill>
              </a:rPr>
              <a:t>19) показывает по словесной инструкции и может назвать два-четыре основных цвета и две-три формы;</a:t>
            </a:r>
          </a:p>
          <a:p>
            <a:pPr marL="0" indent="0" algn="just">
              <a:lnSpc>
                <a:spcPct val="100000"/>
              </a:lnSpc>
              <a:buNone/>
            </a:pPr>
            <a:r>
              <a:rPr lang="ru-RU" sz="1200" dirty="0">
                <a:solidFill>
                  <a:schemeClr val="tx2"/>
                </a:solidFill>
              </a:rPr>
              <a:t>20) выбирает из трех предметов разной величины «самый большой» («самый маленький»);</a:t>
            </a:r>
          </a:p>
          <a:p>
            <a:pPr marL="0" indent="0" algn="just">
              <a:lnSpc>
                <a:spcPct val="100000"/>
              </a:lnSpc>
              <a:buNone/>
            </a:pPr>
            <a:r>
              <a:rPr lang="ru-RU" sz="1200" dirty="0">
                <a:solidFill>
                  <a:schemeClr val="tx2"/>
                </a:solidFill>
              </a:rPr>
              <a:t>21) усваивает сведения о мире людей и рукотворных материалах;</a:t>
            </a:r>
          </a:p>
          <a:p>
            <a:pPr marL="0" indent="0" algn="just">
              <a:lnSpc>
                <a:spcPct val="100000"/>
              </a:lnSpc>
              <a:buNone/>
            </a:pPr>
            <a:r>
              <a:rPr lang="ru-RU" sz="1200" dirty="0">
                <a:solidFill>
                  <a:schemeClr val="tx2"/>
                </a:solidFill>
              </a:rPr>
              <a:t>22) считает с соблюдением принципа «один к одному» (в доступных пределах счета);</a:t>
            </a:r>
          </a:p>
          <a:p>
            <a:pPr marL="0" indent="0" algn="just">
              <a:lnSpc>
                <a:spcPct val="100000"/>
              </a:lnSpc>
              <a:buNone/>
            </a:pPr>
            <a:r>
              <a:rPr lang="ru-RU" sz="1200" dirty="0">
                <a:solidFill>
                  <a:schemeClr val="tx2"/>
                </a:solidFill>
              </a:rPr>
              <a:t>23) знает реальные явления и их изображения: контрастные времена года (лето и зима) и части суток (день и ночь);</a:t>
            </a:r>
          </a:p>
          <a:p>
            <a:pPr marL="0" indent="0" algn="just">
              <a:lnSpc>
                <a:spcPct val="100000"/>
              </a:lnSpc>
              <a:buNone/>
            </a:pPr>
            <a:r>
              <a:rPr lang="ru-RU" sz="1200" dirty="0">
                <a:solidFill>
                  <a:schemeClr val="tx2"/>
                </a:solidFill>
              </a:rPr>
              <a:t>24) эмоционально положительно относится ко всем видам детской деятельности, </a:t>
            </a:r>
            <a:r>
              <a:rPr lang="ru-RU" sz="1200" dirty="0" err="1">
                <a:solidFill>
                  <a:schemeClr val="tx2"/>
                </a:solidFill>
              </a:rPr>
              <a:t>ее</a:t>
            </a:r>
            <a:r>
              <a:rPr lang="ru-RU" sz="1200" dirty="0">
                <a:solidFill>
                  <a:schemeClr val="tx2"/>
                </a:solidFill>
              </a:rPr>
              <a:t> процессу и результатам;</a:t>
            </a:r>
          </a:p>
        </p:txBody>
      </p:sp>
      <p:pic>
        <p:nvPicPr>
          <p:cNvPr id="4" name="Рисунок 3">
            <a:extLst>
              <a:ext uri="{FF2B5EF4-FFF2-40B4-BE49-F238E27FC236}">
                <a16:creationId xmlns:a16="http://schemas.microsoft.com/office/drawing/2014/main" id="{1C952E19-1EEA-FBFC-8E35-182696971977}"/>
              </a:ext>
            </a:extLst>
          </p:cNvPr>
          <p:cNvPicPr>
            <a:picLocks noChangeAspect="1"/>
          </p:cNvPicPr>
          <p:nvPr/>
        </p:nvPicPr>
        <p:blipFill>
          <a:blip r:embed="rId2"/>
          <a:stretch>
            <a:fillRect/>
          </a:stretch>
        </p:blipFill>
        <p:spPr>
          <a:xfrm>
            <a:off x="6067913" y="0"/>
            <a:ext cx="6121039" cy="6858000"/>
          </a:xfrm>
          <a:prstGeom prst="rect">
            <a:avLst/>
          </a:prstGeom>
        </p:spPr>
      </p:pic>
    </p:spTree>
    <p:extLst>
      <p:ext uri="{BB962C8B-B14F-4D97-AF65-F5344CB8AC3E}">
        <p14:creationId xmlns:p14="http://schemas.microsoft.com/office/powerpoint/2010/main" val="159381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533901C1-0E99-46F3-9F74-F447C46AD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3303" y="1566850"/>
            <a:ext cx="568289" cy="568289"/>
          </a:xfrm>
          <a:prstGeom prst="rtTriangl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214" y="-1"/>
            <a:chExt cx="12214827" cy="6858000"/>
          </a:xfrm>
        </p:grpSpPr>
        <p:cxnSp>
          <p:nvCxnSpPr>
            <p:cNvPr id="56" name="Straight Connector 55">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Заголовок 1">
            <a:extLst>
              <a:ext uri="{FF2B5EF4-FFF2-40B4-BE49-F238E27FC236}">
                <a16:creationId xmlns:a16="http://schemas.microsoft.com/office/drawing/2014/main" id="{DED8B131-A4FC-FFF5-C29C-E61BB1A1B0AE}"/>
              </a:ext>
            </a:extLst>
          </p:cNvPr>
          <p:cNvSpPr>
            <a:spLocks noGrp="1"/>
          </p:cNvSpPr>
          <p:nvPr>
            <p:ph type="title"/>
          </p:nvPr>
        </p:nvSpPr>
        <p:spPr>
          <a:xfrm>
            <a:off x="317529" y="-3440"/>
            <a:ext cx="4952999" cy="1686986"/>
          </a:xfrm>
        </p:spPr>
        <p:txBody>
          <a:bodyPr>
            <a:normAutofit/>
          </a:bodyPr>
          <a:lstStyle/>
          <a:p>
            <a:r>
              <a:rPr lang="ru-RU" sz="2400" dirty="0">
                <a:solidFill>
                  <a:schemeClr val="tx2"/>
                </a:solidFill>
              </a:rPr>
              <a:t>Планируемые результаты (целевые ориентиры) освоения Программы детьми младшего дошкольного возраста с ТНР</a:t>
            </a:r>
          </a:p>
        </p:txBody>
      </p:sp>
      <p:sp>
        <p:nvSpPr>
          <p:cNvPr id="3" name="Объект 2">
            <a:extLst>
              <a:ext uri="{FF2B5EF4-FFF2-40B4-BE49-F238E27FC236}">
                <a16:creationId xmlns:a16="http://schemas.microsoft.com/office/drawing/2014/main" id="{2D5322E5-F4EE-ED28-F31F-0CE8435F1488}"/>
              </a:ext>
            </a:extLst>
          </p:cNvPr>
          <p:cNvSpPr>
            <a:spLocks noGrp="1"/>
          </p:cNvSpPr>
          <p:nvPr>
            <p:ph idx="1"/>
          </p:nvPr>
        </p:nvSpPr>
        <p:spPr>
          <a:xfrm>
            <a:off x="214899" y="1671571"/>
            <a:ext cx="5668711" cy="5014707"/>
          </a:xfrm>
        </p:spPr>
        <p:txBody>
          <a:bodyPr>
            <a:normAutofit lnSpcReduction="10000"/>
          </a:bodyPr>
          <a:lstStyle/>
          <a:p>
            <a:pPr algn="just">
              <a:lnSpc>
                <a:spcPct val="100000"/>
              </a:lnSpc>
            </a:pPr>
            <a:r>
              <a:rPr lang="ru-RU" sz="1200" dirty="0">
                <a:solidFill>
                  <a:schemeClr val="tx2"/>
                </a:solidFill>
              </a:rPr>
              <a:t>25) владеет некоторыми операционально-техническими сторонами изобразительной деятельности, пользуется карандашами, фломастерами, кистью, мелом, мелками;</a:t>
            </a:r>
          </a:p>
          <a:p>
            <a:pPr algn="just">
              <a:lnSpc>
                <a:spcPct val="100000"/>
              </a:lnSpc>
            </a:pPr>
            <a:r>
              <a:rPr lang="ru-RU" sz="1200" dirty="0">
                <a:solidFill>
                  <a:schemeClr val="tx2"/>
                </a:solidFill>
              </a:rPr>
              <a:t>26) планирует основные этапы предстоящей работы с помощью педагогического работника;</a:t>
            </a:r>
          </a:p>
          <a:p>
            <a:pPr algn="just">
              <a:lnSpc>
                <a:spcPct val="100000"/>
              </a:lnSpc>
            </a:pPr>
            <a:r>
              <a:rPr lang="ru-RU" sz="1200" dirty="0">
                <a:solidFill>
                  <a:schemeClr val="tx2"/>
                </a:solidFill>
              </a:rPr>
              <a:t>27) с помощью педагогического работника и самостоятельно выполняет ритмические движения с музыкальным сопровождением;</a:t>
            </a:r>
          </a:p>
          <a:p>
            <a:pPr algn="just">
              <a:lnSpc>
                <a:spcPct val="100000"/>
              </a:lnSpc>
            </a:pPr>
            <a:r>
              <a:rPr lang="ru-RU" sz="1200" dirty="0">
                <a:solidFill>
                  <a:schemeClr val="tx2"/>
                </a:solidFill>
              </a:rPr>
              <a:t>28) осваивает различные виды движения (бег, лазанье, перешагивание);</a:t>
            </a:r>
          </a:p>
          <a:p>
            <a:pPr algn="just">
              <a:lnSpc>
                <a:spcPct val="100000"/>
              </a:lnSpc>
            </a:pPr>
            <a:r>
              <a:rPr lang="ru-RU" sz="1200" dirty="0">
                <a:solidFill>
                  <a:schemeClr val="tx2"/>
                </a:solidFill>
              </a:rPr>
              <a:t>29) обладает навыками элементарной ориентировки в пространстве, (движение по сенсорным дорожкам и коврикам, погружение и перемещение в сухом бассейне);</a:t>
            </a:r>
          </a:p>
          <a:p>
            <a:pPr algn="just">
              <a:lnSpc>
                <a:spcPct val="100000"/>
              </a:lnSpc>
            </a:pPr>
            <a:r>
              <a:rPr lang="ru-RU" sz="1200" dirty="0">
                <a:solidFill>
                  <a:schemeClr val="tx2"/>
                </a:solidFill>
              </a:rPr>
              <a:t>30) действует в соответствии с инструкцией;</a:t>
            </a:r>
          </a:p>
          <a:p>
            <a:pPr algn="just">
              <a:lnSpc>
                <a:spcPct val="100000"/>
              </a:lnSpc>
            </a:pPr>
            <a:r>
              <a:rPr lang="ru-RU" sz="1200" dirty="0">
                <a:solidFill>
                  <a:schemeClr val="tx2"/>
                </a:solidFill>
              </a:rPr>
              <a:t>31) выполняет по образцу, а затем самостоятельно простейшие построения и перестроения, физические упражнения в соответствии с указаниями инструктора по физической культуре (воспитателя);</a:t>
            </a:r>
          </a:p>
          <a:p>
            <a:pPr algn="just">
              <a:lnSpc>
                <a:spcPct val="100000"/>
              </a:lnSpc>
            </a:pPr>
            <a:r>
              <a:rPr lang="ru-RU" sz="1200" dirty="0">
                <a:solidFill>
                  <a:schemeClr val="tx2"/>
                </a:solidFill>
              </a:rPr>
              <a:t>32) стремится принимать активное участие в подвижных играх;</a:t>
            </a:r>
          </a:p>
          <a:p>
            <a:pPr algn="just">
              <a:lnSpc>
                <a:spcPct val="100000"/>
              </a:lnSpc>
            </a:pPr>
            <a:r>
              <a:rPr lang="ru-RU" sz="1200" dirty="0">
                <a:solidFill>
                  <a:schemeClr val="tx2"/>
                </a:solidFill>
              </a:rPr>
              <a:t>33) выполняет орудийные действия с предметами бытового назначения с незначительной помощью педагогического работника;</a:t>
            </a:r>
          </a:p>
          <a:p>
            <a:pPr algn="just">
              <a:lnSpc>
                <a:spcPct val="100000"/>
              </a:lnSpc>
            </a:pPr>
            <a:r>
              <a:rPr lang="ru-RU" sz="1200" dirty="0">
                <a:solidFill>
                  <a:schemeClr val="tx2"/>
                </a:solidFill>
              </a:rPr>
              <a:t>34) с незначительной помощью педагогического работника стремится поддерживать опрятность во внешнем виде, выполняет основные культурно-гигиенические действия, ориентируясь на образец и словесные просьбы педагогического работника.</a:t>
            </a:r>
          </a:p>
        </p:txBody>
      </p:sp>
      <p:pic>
        <p:nvPicPr>
          <p:cNvPr id="4" name="Рисунок 3">
            <a:extLst>
              <a:ext uri="{FF2B5EF4-FFF2-40B4-BE49-F238E27FC236}">
                <a16:creationId xmlns:a16="http://schemas.microsoft.com/office/drawing/2014/main" id="{B91FDC66-1392-1740-503F-6535F77ACF67}"/>
              </a:ext>
            </a:extLst>
          </p:cNvPr>
          <p:cNvPicPr>
            <a:picLocks noChangeAspect="1"/>
          </p:cNvPicPr>
          <p:nvPr/>
        </p:nvPicPr>
        <p:blipFill rotWithShape="1">
          <a:blip r:embed="rId2"/>
          <a:srcRect t="88" r="2" b="2"/>
          <a:stretch/>
        </p:blipFill>
        <p:spPr>
          <a:xfrm>
            <a:off x="6075730" y="-3440"/>
            <a:ext cx="6129239" cy="6861439"/>
          </a:xfrm>
          <a:prstGeom prst="rect">
            <a:avLst/>
          </a:prstGeom>
        </p:spPr>
      </p:pic>
    </p:spTree>
    <p:extLst>
      <p:ext uri="{BB962C8B-B14F-4D97-AF65-F5344CB8AC3E}">
        <p14:creationId xmlns:p14="http://schemas.microsoft.com/office/powerpoint/2010/main" val="3270529864"/>
      </p:ext>
    </p:extLst>
  </p:cSld>
  <p:clrMapOvr>
    <a:masterClrMapping/>
  </p:clrMapOvr>
</p:sld>
</file>

<file path=ppt/theme/theme1.xml><?xml version="1.0" encoding="utf-8"?>
<a:theme xmlns:a="http://schemas.openxmlformats.org/drawingml/2006/main" name="SineVTI">
  <a:themeElements>
    <a:clrScheme name="AnalogousFromRegularSeedRightStep">
      <a:dk1>
        <a:srgbClr val="000000"/>
      </a:dk1>
      <a:lt1>
        <a:srgbClr val="FFFFFF"/>
      </a:lt1>
      <a:dk2>
        <a:srgbClr val="1B2C30"/>
      </a:dk2>
      <a:lt2>
        <a:srgbClr val="F3F0F1"/>
      </a:lt2>
      <a:accent1>
        <a:srgbClr val="20B695"/>
      </a:accent1>
      <a:accent2>
        <a:srgbClr val="17B0D5"/>
      </a:accent2>
      <a:accent3>
        <a:srgbClr val="2973E7"/>
      </a:accent3>
      <a:accent4>
        <a:srgbClr val="423DDC"/>
      </a:accent4>
      <a:accent5>
        <a:srgbClr val="7E29E7"/>
      </a:accent5>
      <a:accent6>
        <a:srgbClr val="BB17D5"/>
      </a:accent6>
      <a:hlink>
        <a:srgbClr val="BF3F5B"/>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251</TotalTime>
  <Words>2880</Words>
  <Application>Microsoft Macintosh PowerPoint</Application>
  <PresentationFormat>Широкоэкранный</PresentationFormat>
  <Paragraphs>145</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Avenir Next LT Pro</vt:lpstr>
      <vt:lpstr>Posterama</vt:lpstr>
      <vt:lpstr>Times New Roman</vt:lpstr>
      <vt:lpstr>Times New Roman CYR</vt:lpstr>
      <vt:lpstr>SineVTI</vt:lpstr>
      <vt:lpstr>Краткая презентация АОП ТНР</vt:lpstr>
      <vt:lpstr>Цель Программы</vt:lpstr>
      <vt:lpstr>Задачи Программы</vt:lpstr>
      <vt:lpstr>Принципы формирования Программы</vt:lpstr>
      <vt:lpstr>Подходы к формированию Программы</vt:lpstr>
      <vt:lpstr>Подходы к формированию Программы</vt:lpstr>
      <vt:lpstr>Планируемые результаты (целевые ориентиры) освоения Программы детьми младшего дошкольного возраста с ТНР</vt:lpstr>
      <vt:lpstr>Планируемые результаты (целевые ориентиры) освоения Программы детьми младшего дошкольного возраста с ТНР</vt:lpstr>
      <vt:lpstr>Планируемые результаты (целевые ориентиры) освоения Программы детьми младшего дошкольного возраста с ТНР</vt:lpstr>
      <vt:lpstr>Планируемые результаты (целевые ориентиры) на этапе завершения освоения Программы</vt:lpstr>
      <vt:lpstr>Планируемые результаты (целевые ориентиры) на этапе завершения освоения Программы</vt:lpstr>
      <vt:lpstr>Планируемые результаты (целевые ориентиры) на этапе завершения освоения Программы</vt:lpstr>
      <vt:lpstr>Особенности взаимодействия педагогического коллектива с семьями дошкольников с ТНР:</vt:lpstr>
      <vt:lpstr>Особенности взаимодействия педагогического коллектива с семьями дошкольников с ТНР:</vt:lpstr>
      <vt:lpstr>Особенности взаимодействия педагогического коллектива с семьями дошкольников с ТНР:</vt:lpstr>
      <vt:lpstr>Часть Программы, формируемая участниками образовательных отношений</vt:lpstr>
      <vt:lpstr>Часть Программы, формируемая участниками образовательных отношений</vt:lpstr>
      <vt:lpstr>Планируемые результаты освоения Программы (целевые ориентиры)</vt:lpstr>
      <vt:lpstr>Особенности взаимодействия с семьями воспитанников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Краткая презентация АОП</dc:title>
  <dc:creator>Екатерина Суралёва</dc:creator>
  <cp:lastModifiedBy>Екатерина Суралёва</cp:lastModifiedBy>
  <cp:revision>5</cp:revision>
  <dcterms:created xsi:type="dcterms:W3CDTF">2023-08-31T06:29:15Z</dcterms:created>
  <dcterms:modified xsi:type="dcterms:W3CDTF">2025-01-09T11:24:56Z</dcterms:modified>
</cp:coreProperties>
</file>