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256" r:id="rId2"/>
    <p:sldId id="257" r:id="rId3"/>
    <p:sldId id="258" r:id="rId4"/>
    <p:sldId id="265" r:id="rId5"/>
    <p:sldId id="266" r:id="rId6"/>
    <p:sldId id="268" r:id="rId7"/>
    <p:sldId id="267" r:id="rId8"/>
    <p:sldId id="269" r:id="rId9"/>
    <p:sldId id="259" r:id="rId10"/>
    <p:sldId id="260" r:id="rId11"/>
    <p:sldId id="261" r:id="rId12"/>
    <p:sldId id="262" r:id="rId13"/>
    <p:sldId id="263" r:id="rId14"/>
    <p:sldId id="264"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28"/>
    <a:srgbClr val="66FF66"/>
    <a:srgbClr val="FFCC99"/>
    <a:srgbClr val="FF6699"/>
    <a:srgbClr val="00FF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9" autoAdjust="0"/>
  </p:normalViewPr>
  <p:slideViewPr>
    <p:cSldViewPr>
      <p:cViewPr varScale="1">
        <p:scale>
          <a:sx n="104" d="100"/>
          <a:sy n="104" d="100"/>
        </p:scale>
        <p:origin x="1218" y="114"/>
      </p:cViewPr>
      <p:guideLst>
        <p:guide orient="horz" pos="2160"/>
        <p:guide pos="2880"/>
      </p:guideLst>
    </p:cSldViewPr>
  </p:slideViewPr>
  <p:outlineViewPr>
    <p:cViewPr>
      <p:scale>
        <a:sx n="33" d="100"/>
        <a:sy n="33" d="100"/>
      </p:scale>
      <p:origin x="0" y="2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66CE098-37C3-45BF-9D41-465C09B88093}" type="datetimeFigureOut">
              <a:rPr lang="ru-RU"/>
              <a:pPr>
                <a:defRPr/>
              </a:pPr>
              <a:t>26.03.2021</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D0279E6-D180-4136-A9D6-18725D24DA1D}" type="slidenum">
              <a:rPr lang="ru-RU"/>
              <a:pPr>
                <a:defRPr/>
              </a:pPr>
              <a:t>‹#›</a:t>
            </a:fld>
            <a:endParaRPr lang="ru-RU"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Образ слайда 1"/>
          <p:cNvSpPr>
            <a:spLocks noGrp="1" noRot="1" noChangeAspect="1"/>
          </p:cNvSpPr>
          <p:nvPr>
            <p:ph type="sldImg"/>
          </p:nvPr>
        </p:nvSpPr>
        <p:spPr bwMode="auto">
          <a:noFill/>
          <a:ln>
            <a:solidFill>
              <a:srgbClr val="000000"/>
            </a:solidFill>
            <a:miter lim="800000"/>
            <a:headEnd/>
            <a:tailEnd/>
          </a:ln>
        </p:spPr>
      </p:sp>
      <p:sp>
        <p:nvSpPr>
          <p:cNvPr id="17410"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a:p>
        </p:txBody>
      </p:sp>
      <p:sp>
        <p:nvSpPr>
          <p:cNvPr id="17411"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92A0A4-A63A-48C5-92DC-AD1D3ED9A218}" type="slidenum">
              <a:rPr lang="ru-RU">
                <a:cs typeface="Arial" charset="0"/>
              </a:rPr>
              <a:pPr fontAlgn="base">
                <a:spcBef>
                  <a:spcPct val="0"/>
                </a:spcBef>
                <a:spcAft>
                  <a:spcPct val="0"/>
                </a:spcAft>
                <a:defRPr/>
              </a:pPr>
              <a:t>3</a:t>
            </a:fld>
            <a:endParaRPr lang="ru-RU" dirty="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CD0279E6-D180-4136-A9D6-18725D24DA1D}" type="slidenum">
              <a:rPr lang="ru-RU" smtClean="0"/>
              <a:pPr>
                <a:defRPr/>
              </a:pPr>
              <a:t>11</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0572656F-6419-42F8-991E-4FD2EE55FE13}" type="datetimeFigureOut">
              <a:rPr lang="ru-RU"/>
              <a:pPr>
                <a:defRPr/>
              </a:pPr>
              <a:t>26.03.2021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D00B21B4-C508-4B6C-AE3F-AB9741EE0D32}"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F7CA1598-1446-46B8-8241-64E9C01C5EFC}" type="datetimeFigureOut">
              <a:rPr lang="ru-RU"/>
              <a:pPr>
                <a:defRPr/>
              </a:pPr>
              <a:t>26.03.2021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52968B30-BA61-43DD-9006-59745F214232}"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9918F687-41B4-48C7-9FC2-DFBA622DC637}" type="datetimeFigureOut">
              <a:rPr lang="ru-RU"/>
              <a:pPr>
                <a:defRPr/>
              </a:pPr>
              <a:t>26.03.2021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DB97A103-B497-4B70-9CA2-2DCB10659EAE}"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E8C52D1B-32CA-4FC8-A2E8-1A1118495BB6}" type="datetimeFigureOut">
              <a:rPr lang="ru-RU"/>
              <a:pPr>
                <a:defRPr/>
              </a:pPr>
              <a:t>26.03.2021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CFA1911D-D036-4656-98A3-CD922F2E31FC}"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7CE52F89-331E-42B8-B333-89D1DE1A4F62}" type="datetimeFigureOut">
              <a:rPr lang="ru-RU"/>
              <a:pPr>
                <a:defRPr/>
              </a:pPr>
              <a:t>26.03.2021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8EEFC7C2-CB06-4032-9662-5D917235CD55}"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7BFE583B-4737-4991-99C8-AB6C0DEDBA7E}" type="datetimeFigureOut">
              <a:rPr lang="ru-RU"/>
              <a:pPr>
                <a:defRPr/>
              </a:pPr>
              <a:t>26.03.2021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0C812E91-2FF5-4DC7-A780-1EEA0FE87F5E}"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48D59C3D-CCA3-4973-AA32-786EC21428C9}" type="datetimeFigureOut">
              <a:rPr lang="ru-RU"/>
              <a:pPr>
                <a:defRPr/>
              </a:pPr>
              <a:t>26.03.2021</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dirty="0"/>
          </a:p>
        </p:txBody>
      </p:sp>
      <p:sp>
        <p:nvSpPr>
          <p:cNvPr id="9" name="Номер слайда 5"/>
          <p:cNvSpPr>
            <a:spLocks noGrp="1"/>
          </p:cNvSpPr>
          <p:nvPr>
            <p:ph type="sldNum" sz="quarter" idx="12"/>
          </p:nvPr>
        </p:nvSpPr>
        <p:spPr/>
        <p:txBody>
          <a:bodyPr/>
          <a:lstStyle>
            <a:lvl1pPr>
              <a:defRPr/>
            </a:lvl1pPr>
          </a:lstStyle>
          <a:p>
            <a:pPr>
              <a:defRPr/>
            </a:pPr>
            <a:fld id="{207CFCF3-C32C-43AF-8D40-8A62F97306F9}"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DB9747C2-C550-4EA4-8C6A-9BB3261C3155}" type="datetimeFigureOut">
              <a:rPr lang="ru-RU"/>
              <a:pPr>
                <a:defRPr/>
              </a:pPr>
              <a:t>26.03.2021</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dirty="0"/>
          </a:p>
        </p:txBody>
      </p:sp>
      <p:sp>
        <p:nvSpPr>
          <p:cNvPr id="5" name="Номер слайда 5"/>
          <p:cNvSpPr>
            <a:spLocks noGrp="1"/>
          </p:cNvSpPr>
          <p:nvPr>
            <p:ph type="sldNum" sz="quarter" idx="12"/>
          </p:nvPr>
        </p:nvSpPr>
        <p:spPr/>
        <p:txBody>
          <a:bodyPr/>
          <a:lstStyle>
            <a:lvl1pPr>
              <a:defRPr/>
            </a:lvl1pPr>
          </a:lstStyle>
          <a:p>
            <a:pPr>
              <a:defRPr/>
            </a:pPr>
            <a:fld id="{9AFDDE10-1732-4CC3-AB66-7B8747DE06E7}"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08BA7FD1-9CA9-42FD-9178-201064D979D8}" type="datetimeFigureOut">
              <a:rPr lang="ru-RU"/>
              <a:pPr>
                <a:defRPr/>
              </a:pPr>
              <a:t>26.03.2021</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dirty="0"/>
          </a:p>
        </p:txBody>
      </p:sp>
      <p:sp>
        <p:nvSpPr>
          <p:cNvPr id="4" name="Номер слайда 5"/>
          <p:cNvSpPr>
            <a:spLocks noGrp="1"/>
          </p:cNvSpPr>
          <p:nvPr>
            <p:ph type="sldNum" sz="quarter" idx="12"/>
          </p:nvPr>
        </p:nvSpPr>
        <p:spPr/>
        <p:txBody>
          <a:bodyPr/>
          <a:lstStyle>
            <a:lvl1pPr>
              <a:defRPr/>
            </a:lvl1pPr>
          </a:lstStyle>
          <a:p>
            <a:pPr>
              <a:defRPr/>
            </a:pPr>
            <a:fld id="{4B6027DA-89F3-44BE-BFD5-91A43433ACC6}"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1B1E5E8F-5B06-41BD-A9C2-D7D452D017B5}" type="datetimeFigureOut">
              <a:rPr lang="ru-RU"/>
              <a:pPr>
                <a:defRPr/>
              </a:pPr>
              <a:t>26.03.2021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ED03AFAC-45AE-454D-9BD0-03E44A6A684B}"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18692B2F-89FC-4E0F-8056-4B7FC1B51E2F}" type="datetimeFigureOut">
              <a:rPr lang="ru-RU"/>
              <a:pPr>
                <a:defRPr/>
              </a:pPr>
              <a:t>26.03.2021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E0430A3A-8B6A-43B0-9C58-1380752ECDD7}"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4C1A235-C15E-437F-B0B0-75129E90A6B5}" type="datetimeFigureOut">
              <a:rPr lang="ru-RU"/>
              <a:pPr>
                <a:defRPr/>
              </a:pPr>
              <a:t>26.03.2021</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7C15AE1-6C89-4E82-AE59-A2FD7E76ED6C}"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457200" y="188913"/>
            <a:ext cx="8229600" cy="1439862"/>
          </a:xfrm>
        </p:spPr>
        <p:txBody>
          <a:bodyPr rtlCol="0">
            <a:normAutofit fontScale="90000"/>
          </a:bodyPr>
          <a:lstStyle/>
          <a:p>
            <a:pPr eaLnBrk="1" fontAlgn="auto" hangingPunct="1">
              <a:spcAft>
                <a:spcPts val="0"/>
              </a:spcAft>
              <a:defRPr/>
            </a:pPr>
            <a:r>
              <a:rPr lang="ru-RU" sz="2700" b="1" dirty="0">
                <a:solidFill>
                  <a:srgbClr val="FF0000"/>
                </a:solidFill>
              </a:rPr>
              <a:t>Адаптированная образовательная программа</a:t>
            </a:r>
            <a:br>
              <a:rPr lang="ru-RU" sz="2700" dirty="0">
                <a:solidFill>
                  <a:srgbClr val="FF0000"/>
                </a:solidFill>
              </a:rPr>
            </a:br>
            <a:r>
              <a:rPr lang="ru-RU" sz="2700" b="1" dirty="0">
                <a:solidFill>
                  <a:srgbClr val="FF0000"/>
                </a:solidFill>
              </a:rPr>
              <a:t>дошкольного образования для детей с ЗПР (далее Программа)</a:t>
            </a:r>
            <a:br>
              <a:rPr lang="ru-RU" dirty="0">
                <a:solidFill>
                  <a:srgbClr val="31B4E6">
                    <a:lumMod val="75000"/>
                  </a:srgbClr>
                </a:solidFill>
              </a:rPr>
            </a:br>
            <a:endParaRPr lang="ru-RU" dirty="0"/>
          </a:p>
        </p:txBody>
      </p:sp>
      <p:sp>
        <p:nvSpPr>
          <p:cNvPr id="14339" name="Содержимое 9"/>
          <p:cNvSpPr>
            <a:spLocks noGrp="1"/>
          </p:cNvSpPr>
          <p:nvPr>
            <p:ph idx="1"/>
          </p:nvPr>
        </p:nvSpPr>
        <p:spPr>
          <a:xfrm>
            <a:off x="457200" y="1341438"/>
            <a:ext cx="8229600" cy="4967287"/>
          </a:xfrm>
        </p:spPr>
        <p:txBody>
          <a:bodyPr/>
          <a:lstStyle/>
          <a:p>
            <a:pPr algn="just" eaLnBrk="1" hangingPunct="1">
              <a:lnSpc>
                <a:spcPct val="150000"/>
              </a:lnSpc>
              <a:spcAft>
                <a:spcPts val="1000"/>
              </a:spcAft>
              <a:buFont typeface="Arial" charset="0"/>
              <a:buNone/>
            </a:pPr>
            <a:r>
              <a:rPr lang="ru-RU" sz="1000" dirty="0">
                <a:latin typeface="Arial Black" pitchFamily="34" charset="0"/>
                <a:ea typeface="Calibri" pitchFamily="34" charset="0"/>
                <a:cs typeface="Times New Roman" pitchFamily="18" charset="0"/>
              </a:rPr>
              <a:t>       это образовательная программа, адаптированная для обучения    воспитанников с ограниченными возможностями здоровья (задержкой психического развития) с учетом особенностей их психофизического развития, индивидуальных возможностей и  обеспечивающая коррекцию нарушений развития и социальную адаптацию, разрабатываемая, утверждаемая и реализуемая в соответствии :</a:t>
            </a:r>
          </a:p>
          <a:p>
            <a:pPr algn="just" eaLnBrk="1" hangingPunct="1">
              <a:lnSpc>
                <a:spcPct val="150000"/>
              </a:lnSpc>
              <a:buFont typeface="Wingdings" pitchFamily="2" charset="2"/>
              <a:buChar char=""/>
            </a:pPr>
            <a:r>
              <a:rPr lang="ru-RU" sz="1000" dirty="0">
                <a:latin typeface="Arial Black" pitchFamily="34" charset="0"/>
                <a:ea typeface="Calibri" pitchFamily="34" charset="0"/>
                <a:cs typeface="Times New Roman" pitchFamily="18" charset="0"/>
              </a:rPr>
              <a:t>с требованиями ФГОС дошкольного образования,</a:t>
            </a:r>
          </a:p>
          <a:p>
            <a:pPr algn="just" eaLnBrk="1" hangingPunct="1">
              <a:lnSpc>
                <a:spcPct val="150000"/>
              </a:lnSpc>
              <a:buFont typeface="Wingdings" pitchFamily="2" charset="2"/>
              <a:buChar char=""/>
            </a:pPr>
            <a:r>
              <a:rPr lang="ru-RU" sz="1000" dirty="0">
                <a:latin typeface="Arial Black" pitchFamily="34" charset="0"/>
                <a:ea typeface="Calibri" pitchFamily="34" charset="0"/>
                <a:cs typeface="Times New Roman" pitchFamily="18" charset="0"/>
              </a:rPr>
              <a:t>с учётом Примерной образовательной программы дошкольного образования, включённой в реестр примерных основных образовательных программ, являющийся государственной информационной системой (одобрена решением федерального учебно-методического объединения по общему образованию (протокол от 20 мая 2015 г. № 2/15),</a:t>
            </a:r>
          </a:p>
          <a:p>
            <a:pPr algn="just" eaLnBrk="1" hangingPunct="1">
              <a:lnSpc>
                <a:spcPct val="150000"/>
              </a:lnSpc>
              <a:buFont typeface="Wingdings" pitchFamily="2" charset="2"/>
              <a:buChar char=""/>
            </a:pPr>
            <a:r>
              <a:rPr lang="ru-RU" sz="1000" dirty="0">
                <a:latin typeface="Arial Black" pitchFamily="34" charset="0"/>
                <a:ea typeface="Calibri" pitchFamily="34" charset="0"/>
                <a:cs typeface="Times New Roman" pitchFamily="18" charset="0"/>
              </a:rPr>
              <a:t>в качестве методического комплекса использованы:</a:t>
            </a:r>
          </a:p>
          <a:p>
            <a:pPr algn="just" eaLnBrk="1" hangingPunct="1">
              <a:lnSpc>
                <a:spcPct val="150000"/>
              </a:lnSpc>
            </a:pPr>
            <a:r>
              <a:rPr lang="ru-RU" sz="1000" dirty="0">
                <a:latin typeface="Arial Black" pitchFamily="34" charset="0"/>
                <a:ea typeface="Calibri" pitchFamily="34" charset="0"/>
                <a:cs typeface="Times New Roman" pitchFamily="18" charset="0"/>
              </a:rPr>
              <a:t>1. «Программа воспитания и обучения дошкольников с задержкой психического развития» / </a:t>
            </a:r>
            <a:br>
              <a:rPr lang="ru-RU" sz="1000" dirty="0">
                <a:latin typeface="Arial Black" pitchFamily="34" charset="0"/>
                <a:ea typeface="Calibri" pitchFamily="34" charset="0"/>
                <a:cs typeface="Times New Roman" pitchFamily="18" charset="0"/>
              </a:rPr>
            </a:br>
            <a:r>
              <a:rPr lang="ru-RU" sz="1000" dirty="0">
                <a:latin typeface="Arial Black" pitchFamily="34" charset="0"/>
                <a:ea typeface="Calibri" pitchFamily="34" charset="0"/>
                <a:cs typeface="Times New Roman" pitchFamily="18" charset="0"/>
              </a:rPr>
              <a:t>Л. Б. Баряева, И. Г. Вечканова, О. П. Гаврилушкина и др.; Под. ред. Л. Б. Баряевой, К. А.</a:t>
            </a:r>
            <a:br>
              <a:rPr lang="ru-RU" sz="1000" dirty="0">
                <a:latin typeface="Arial Black" pitchFamily="34" charset="0"/>
                <a:ea typeface="Calibri" pitchFamily="34" charset="0"/>
                <a:cs typeface="Times New Roman" pitchFamily="18" charset="0"/>
              </a:rPr>
            </a:br>
            <a:r>
              <a:rPr lang="ru-RU" sz="1000" dirty="0">
                <a:latin typeface="Arial Black" pitchFamily="34" charset="0"/>
                <a:ea typeface="Calibri" pitchFamily="34" charset="0"/>
                <a:cs typeface="Times New Roman" pitchFamily="18" charset="0"/>
              </a:rPr>
              <a:t>Логиновой.— СПб.: ЦЦК проф. Л. Б. Баряевой, 2010.</a:t>
            </a:r>
          </a:p>
          <a:p>
            <a:pPr algn="just" eaLnBrk="1" hangingPunct="1">
              <a:lnSpc>
                <a:spcPct val="150000"/>
              </a:lnSpc>
            </a:pPr>
            <a:r>
              <a:rPr lang="ru-RU" sz="1000" dirty="0">
                <a:latin typeface="Arial Black" pitchFamily="34" charset="0"/>
                <a:ea typeface="Calibri" pitchFamily="34" charset="0"/>
                <a:cs typeface="Times New Roman" pitchFamily="18" charset="0"/>
              </a:rPr>
              <a:t>2. Комплексная программа «От рождения до школы» под редакцией Н.Е.Вераксы, Т.С.Комаровой, М.А.Васильевой,</a:t>
            </a:r>
          </a:p>
          <a:p>
            <a:pPr algn="just" eaLnBrk="1" hangingPunct="1">
              <a:lnSpc>
                <a:spcPct val="150000"/>
              </a:lnSpc>
            </a:pPr>
            <a:r>
              <a:rPr lang="ru-RU" sz="1000" dirty="0">
                <a:latin typeface="Arial Black" pitchFamily="34" charset="0"/>
                <a:ea typeface="Calibri" pitchFamily="34" charset="0"/>
                <a:cs typeface="Times New Roman" pitchFamily="18" charset="0"/>
              </a:rPr>
              <a:t> с авторскими Программами педагогов, прошедшими процедуру согласования на педсовете и утверждения (вариативная часть).</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F6699"/>
            </a:gs>
            <a:gs pos="100000">
              <a:schemeClr val="bg1">
                <a:shade val="45000"/>
                <a:satMod val="120000"/>
              </a:schemeClr>
            </a:gs>
          </a:gsLst>
          <a:path path="circle">
            <a:fillToRect r="100000" b="10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3775"/>
          </a:xfrm>
        </p:spPr>
        <p:txBody>
          <a:bodyPr rtlCol="0">
            <a:normAutofit fontScale="90000"/>
          </a:bodyPr>
          <a:lstStyle/>
          <a:p>
            <a:pPr eaLnBrk="1" fontAlgn="auto" hangingPunct="1">
              <a:spcAft>
                <a:spcPts val="0"/>
              </a:spcAft>
              <a:defRPr/>
            </a:pPr>
            <a:r>
              <a:rPr lang="ru-RU" sz="2200" b="1" dirty="0">
                <a:solidFill>
                  <a:schemeClr val="tx2">
                    <a:lumMod val="60000"/>
                    <a:lumOff val="40000"/>
                  </a:schemeClr>
                </a:solidFill>
                <a:latin typeface="Arial Black" pitchFamily="34" charset="0"/>
              </a:rPr>
              <a:t>Принципы и подходы к формированию адаптированной образовательной программы</a:t>
            </a:r>
            <a:r>
              <a:rPr lang="ru-RU" sz="2200" dirty="0">
                <a:solidFill>
                  <a:schemeClr val="tx2">
                    <a:lumMod val="60000"/>
                    <a:lumOff val="40000"/>
                  </a:schemeClr>
                </a:solidFill>
                <a:latin typeface="Arial Black" pitchFamily="34" charset="0"/>
              </a:rPr>
              <a:t>:</a:t>
            </a:r>
            <a:br>
              <a:rPr lang="ru-RU" dirty="0">
                <a:solidFill>
                  <a:schemeClr val="tx2">
                    <a:lumMod val="60000"/>
                    <a:lumOff val="40000"/>
                  </a:schemeClr>
                </a:solidFill>
              </a:rPr>
            </a:br>
            <a:endParaRPr lang="ru-RU" dirty="0">
              <a:solidFill>
                <a:schemeClr val="tx2">
                  <a:lumMod val="60000"/>
                  <a:lumOff val="40000"/>
                </a:schemeClr>
              </a:solidFill>
            </a:endParaRPr>
          </a:p>
        </p:txBody>
      </p:sp>
      <p:sp>
        <p:nvSpPr>
          <p:cNvPr id="3" name="Содержимое 2"/>
          <p:cNvSpPr>
            <a:spLocks noGrp="1"/>
          </p:cNvSpPr>
          <p:nvPr>
            <p:ph idx="1"/>
          </p:nvPr>
        </p:nvSpPr>
        <p:spPr>
          <a:xfrm>
            <a:off x="457200" y="1125538"/>
            <a:ext cx="8229600" cy="5000625"/>
          </a:xfrm>
        </p:spPr>
        <p:txBody>
          <a:bodyPr rtlCol="0">
            <a:normAutofit fontScale="32500" lnSpcReduction="20000"/>
          </a:bodyPr>
          <a:lstStyle/>
          <a:p>
            <a:pPr eaLnBrk="1" fontAlgn="auto" hangingPunct="1">
              <a:lnSpc>
                <a:spcPct val="120000"/>
              </a:lnSpc>
              <a:spcAft>
                <a:spcPts val="0"/>
              </a:spcAft>
              <a:buFont typeface="Arial" pitchFamily="34" charset="0"/>
              <a:buChar char="•"/>
              <a:defRPr/>
            </a:pPr>
            <a:r>
              <a:rPr lang="ru-RU" b="1" dirty="0"/>
              <a:t>Принцип системности и комплексности опирается на представление о психическом развитии как о сложной функциональной системе, структурной компоненты, которой находятся в тесном взаимодействии. Системность и  комплексность коррекционной работы реализуются в  учебном процессе благодаря системе повторения усвоенных навыков, опоры на уже имеющиеся знания и умения, что обеспечивает поступательное психическое развитие. </a:t>
            </a:r>
            <a:endParaRPr lang="ru-RU" dirty="0"/>
          </a:p>
          <a:p>
            <a:pPr eaLnBrk="1" fontAlgn="auto" hangingPunct="1">
              <a:lnSpc>
                <a:spcPct val="120000"/>
              </a:lnSpc>
              <a:spcAft>
                <a:spcPts val="0"/>
              </a:spcAft>
              <a:buFont typeface="Arial" pitchFamily="34" charset="0"/>
              <a:buChar char="•"/>
              <a:defRPr/>
            </a:pPr>
            <a:r>
              <a:rPr lang="ru-RU" b="1" dirty="0"/>
              <a:t>Принцип развития предполагает выделение в процессе коррекционной работы тех задач, которые находятся в зоне ближайшего развития ребенка.</a:t>
            </a:r>
            <a:endParaRPr lang="ru-RU" dirty="0"/>
          </a:p>
          <a:p>
            <a:pPr eaLnBrk="1" fontAlgn="auto" hangingPunct="1">
              <a:lnSpc>
                <a:spcPct val="120000"/>
              </a:lnSpc>
              <a:spcAft>
                <a:spcPts val="0"/>
              </a:spcAft>
              <a:buFont typeface="Arial" pitchFamily="34" charset="0"/>
              <a:buChar char="•"/>
              <a:defRPr/>
            </a:pPr>
            <a:r>
              <a:rPr lang="ru-RU" b="1" dirty="0"/>
              <a:t>Принцип комплексности предполагает, что устранение психических нарушений должно носить медико-психолого-педагогический характер, т.е. опираться на взаимосвязь всех специалистов ДОУ. Программа предусматривает полное взаимодействие и преемственность</a:t>
            </a:r>
            <a:br>
              <a:rPr lang="ru-RU" b="1" dirty="0"/>
            </a:br>
            <a:r>
              <a:rPr lang="ru-RU" b="1" dirty="0"/>
              <a:t>действий всех специалистов детского учреждения и родителей дошкольников.</a:t>
            </a:r>
            <a:endParaRPr lang="ru-RU" dirty="0"/>
          </a:p>
          <a:p>
            <a:pPr eaLnBrk="1" fontAlgn="auto" hangingPunct="1">
              <a:lnSpc>
                <a:spcPct val="120000"/>
              </a:lnSpc>
              <a:spcAft>
                <a:spcPts val="0"/>
              </a:spcAft>
              <a:buFont typeface="Arial" pitchFamily="34" charset="0"/>
              <a:buChar char="•"/>
              <a:defRPr/>
            </a:pPr>
            <a:r>
              <a:rPr lang="ru-RU" b="1" dirty="0"/>
              <a:t>Совместная работа учителя-дефектолога и воспитателя является залогом успеха коррекционной работы. Комплексный подход обеспечивает более высокие темпы динамики общего и психического развития детей. Воспитатель закрепляет сформированные умения, создает условия для активизации познавательных навыков.</a:t>
            </a:r>
            <a:endParaRPr lang="ru-RU" dirty="0"/>
          </a:p>
          <a:p>
            <a:pPr eaLnBrk="1" fontAlgn="auto" hangingPunct="1">
              <a:lnSpc>
                <a:spcPct val="120000"/>
              </a:lnSpc>
              <a:spcAft>
                <a:spcPts val="0"/>
              </a:spcAft>
              <a:buFont typeface="Arial" pitchFamily="34" charset="0"/>
              <a:buChar char="•"/>
              <a:defRPr/>
            </a:pPr>
            <a:r>
              <a:rPr lang="ru-RU" b="1" dirty="0"/>
              <a:t>Принцип доступности предполагает построение обучения дошкольников на уровне их реальных познавательных возможностей. Конкретность и доступность обеспечиваются</a:t>
            </a:r>
            <a:br>
              <a:rPr lang="ru-RU" b="1" dirty="0"/>
            </a:br>
            <a:r>
              <a:rPr lang="ru-RU" b="1" dirty="0"/>
              <a:t>подбором коррекционно-развивающих пособий в соответствии с санитарно-гигиеническими и возрастными нормами.</a:t>
            </a:r>
            <a:endParaRPr lang="ru-RU" dirty="0"/>
          </a:p>
          <a:p>
            <a:pPr eaLnBrk="1" fontAlgn="auto" hangingPunct="1">
              <a:lnSpc>
                <a:spcPct val="120000"/>
              </a:lnSpc>
              <a:spcAft>
                <a:spcPts val="0"/>
              </a:spcAft>
              <a:buFont typeface="Arial" pitchFamily="34" charset="0"/>
              <a:buChar char="•"/>
              <a:defRPr/>
            </a:pPr>
            <a:r>
              <a:rPr lang="ru-RU" b="1" dirty="0"/>
              <a:t>Принцип последовательности и концентричности усвоения знаний предполагает такой подбор материала, когда между составными частями его существует логическая связь, последующие задания опираются на предыдущие. Такое построение программного содержания позволяет обеспечить высокое качество образования. Концентрированное изучения материала служит также средством установления более тесных связей между специалистами ДОУ. В результате использования единой темы на занятиях учителя-логопеда, воспитателя, музыкального руководителя дети прочно усваивают материал и активно пользуются им в  дальнейшем.</a:t>
            </a:r>
            <a:endParaRPr lang="ru-RU" dirty="0"/>
          </a:p>
          <a:p>
            <a:pPr eaLnBrk="1" fontAlgn="auto" hangingPunct="1">
              <a:lnSpc>
                <a:spcPct val="120000"/>
              </a:lnSpc>
              <a:spcAft>
                <a:spcPts val="0"/>
              </a:spcAft>
              <a:buFont typeface="Arial" pitchFamily="34" charset="0"/>
              <a:buChar char="•"/>
              <a:defRPr/>
            </a:pPr>
            <a:r>
              <a:rPr lang="ru-RU" b="1" dirty="0"/>
              <a:t>Принцип доступности - определяет необходимость отбора материала в соответствии с возрастом, зоной актуального развития ребенка, программными требованиями обучения и воспитания.</a:t>
            </a:r>
            <a:endParaRPr lang="ru-RU" dirty="0"/>
          </a:p>
          <a:p>
            <a:pPr eaLnBrk="1" fontAlgn="auto" hangingPunct="1">
              <a:lnSpc>
                <a:spcPct val="120000"/>
              </a:lnSpc>
              <a:spcAft>
                <a:spcPts val="0"/>
              </a:spcAft>
              <a:buFont typeface="Arial" pitchFamily="34" charset="0"/>
              <a:buChar char="•"/>
              <a:defRPr/>
            </a:pPr>
            <a:r>
              <a:rPr lang="ru-RU" b="1" dirty="0"/>
              <a:t>Принцип последовательности - реализуется в логическом по строении процесса обучения от простого к сложному, от известного к неизвестному.</a:t>
            </a:r>
            <a:endParaRPr lang="ru-RU" dirty="0"/>
          </a:p>
          <a:p>
            <a:pPr eaLnBrk="1" fontAlgn="auto" hangingPunct="1">
              <a:lnSpc>
                <a:spcPct val="120000"/>
              </a:lnSpc>
              <a:spcAft>
                <a:spcPts val="0"/>
              </a:spcAft>
              <a:buFont typeface="Arial" pitchFamily="34" charset="0"/>
              <a:buChar char="•"/>
              <a:defRPr/>
            </a:pPr>
            <a:r>
              <a:rPr lang="ru-RU" b="1" dirty="0"/>
              <a:t>Принцип доступности - определяет необходимость отбора материала в соответствии с возрастом, зоной актуального развития ребенка, программными требованиями обучения и воспитания.</a:t>
            </a:r>
            <a:endParaRPr lang="ru-RU" dirty="0"/>
          </a:p>
          <a:p>
            <a:pPr eaLnBrk="1" fontAlgn="auto" hangingPunct="1">
              <a:lnSpc>
                <a:spcPct val="120000"/>
              </a:lnSpc>
              <a:spcAft>
                <a:spcPts val="0"/>
              </a:spcAft>
              <a:buFont typeface="Arial" pitchFamily="34" charset="0"/>
              <a:buChar char="•"/>
              <a:defRPr/>
            </a:pPr>
            <a:r>
              <a:rPr lang="ru-RU" b="1" dirty="0"/>
              <a:t>Принцип индивидуализации- предполагает ориентацию на три вида индивидуализации: личностную, субъектную, индивидную.</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chemeClr val="bg1">
                <a:shade val="45000"/>
                <a:satMod val="120000"/>
              </a:schemeClr>
            </a:gs>
          </a:gsLst>
          <a:path path="circle">
            <a:fillToRect r="100000" b="100000"/>
          </a:path>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561975"/>
          </a:xfrm>
        </p:spPr>
        <p:txBody>
          <a:bodyPr rtlCol="0">
            <a:normAutofit fontScale="90000"/>
          </a:bodyPr>
          <a:lstStyle/>
          <a:p>
            <a:pPr eaLnBrk="1" fontAlgn="auto" hangingPunct="1">
              <a:spcAft>
                <a:spcPts val="0"/>
              </a:spcAft>
              <a:defRPr/>
            </a:pPr>
            <a:r>
              <a:rPr lang="ru-RU" sz="27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Особенности осуществления образовательного процесса:</a:t>
            </a:r>
            <a:br>
              <a:rPr lang="ru-RU" sz="2800" dirty="0">
                <a:solidFill>
                  <a:schemeClr val="accent6">
                    <a:lumMod val="75000"/>
                  </a:schemeClr>
                </a:solidFill>
                <a:ea typeface="Times New Roman" panose="02020603050405020304" pitchFamily="18" charset="0"/>
                <a:cs typeface="Times New Roman" panose="02020603050405020304" pitchFamily="18" charset="0"/>
              </a:rPr>
            </a:br>
            <a:endParaRPr lang="ru-RU" sz="2800" dirty="0">
              <a:solidFill>
                <a:schemeClr val="accent6">
                  <a:lumMod val="75000"/>
                </a:schemeClr>
              </a:solidFill>
            </a:endParaRPr>
          </a:p>
        </p:txBody>
      </p:sp>
      <p:sp>
        <p:nvSpPr>
          <p:cNvPr id="20483" name="Содержимое 5"/>
          <p:cNvSpPr>
            <a:spLocks noGrp="1"/>
          </p:cNvSpPr>
          <p:nvPr>
            <p:ph idx="1"/>
          </p:nvPr>
        </p:nvSpPr>
        <p:spPr>
          <a:xfrm>
            <a:off x="457200" y="620713"/>
            <a:ext cx="8229600" cy="4464050"/>
          </a:xfrm>
        </p:spPr>
        <p:txBody>
          <a:bodyPr/>
          <a:lstStyle/>
          <a:p>
            <a:pPr algn="just" eaLnBrk="1" hangingPunct="1">
              <a:lnSpc>
                <a:spcPct val="115000"/>
              </a:lnSpc>
              <a:spcAft>
                <a:spcPts val="1000"/>
              </a:spcAft>
              <a:buFont typeface="Wingdings" pitchFamily="2" charset="2"/>
              <a:buChar char=""/>
              <a:tabLst>
                <a:tab pos="457200" algn="l"/>
              </a:tabLst>
            </a:pPr>
            <a:r>
              <a:rPr lang="ru-RU" sz="1100" b="1" dirty="0">
                <a:latin typeface="Times New Roman" pitchFamily="18" charset="0"/>
                <a:ea typeface="Calibri" pitchFamily="34" charset="0"/>
                <a:cs typeface="Times New Roman" pitchFamily="18" charset="0"/>
              </a:rPr>
              <a:t>Участники образовательных отношений: дети, родители (законные представители), педагогические работники ДОУ. </a:t>
            </a:r>
          </a:p>
          <a:p>
            <a:pPr algn="just" eaLnBrk="1" hangingPunct="1">
              <a:lnSpc>
                <a:spcPct val="115000"/>
              </a:lnSpc>
              <a:spcAft>
                <a:spcPts val="1000"/>
              </a:spcAft>
              <a:buFont typeface="Wingdings" pitchFamily="2" charset="2"/>
              <a:buChar char=""/>
              <a:tabLst>
                <a:tab pos="457200" algn="l"/>
              </a:tabLst>
            </a:pPr>
            <a:r>
              <a:rPr lang="ru-RU" sz="1100" b="1" dirty="0">
                <a:latin typeface="Times New Roman" pitchFamily="18" charset="0"/>
                <a:ea typeface="Calibri" pitchFamily="34" charset="0"/>
                <a:cs typeface="Times New Roman" pitchFamily="18" charset="0"/>
              </a:rPr>
              <a:t>Образовательная деятельность  в ДОУ осуществляется  на русском языке. </a:t>
            </a:r>
          </a:p>
          <a:p>
            <a:pPr algn="just" eaLnBrk="1" hangingPunct="1">
              <a:lnSpc>
                <a:spcPct val="115000"/>
              </a:lnSpc>
              <a:spcAft>
                <a:spcPts val="1000"/>
              </a:spcAft>
              <a:buFont typeface="Wingdings" pitchFamily="2" charset="2"/>
              <a:buChar char=""/>
              <a:tabLst>
                <a:tab pos="457200" algn="l"/>
              </a:tabLst>
            </a:pPr>
            <a:r>
              <a:rPr lang="ru-RU" sz="1100" b="1" dirty="0">
                <a:latin typeface="Times New Roman" pitchFamily="18" charset="0"/>
                <a:ea typeface="Calibri" pitchFamily="34" charset="0"/>
                <a:cs typeface="Times New Roman" pitchFamily="18" charset="0"/>
              </a:rPr>
              <a:t>Образовательная деятельность строится на адекватных возрасту формах работы с детьми, при этом основной формой и ведущим видом деятельности является игра.  </a:t>
            </a:r>
          </a:p>
          <a:p>
            <a:pPr algn="just" eaLnBrk="1" hangingPunct="1">
              <a:lnSpc>
                <a:spcPct val="115000"/>
              </a:lnSpc>
              <a:spcAft>
                <a:spcPts val="1000"/>
              </a:spcAft>
              <a:buFont typeface="Wingdings" pitchFamily="2" charset="2"/>
              <a:buChar char=""/>
              <a:tabLst>
                <a:tab pos="457200" algn="l"/>
              </a:tabLst>
            </a:pPr>
            <a:r>
              <a:rPr lang="ru-RU" sz="1100" b="1" dirty="0">
                <a:latin typeface="Times New Roman" pitchFamily="18" charset="0"/>
                <a:ea typeface="Calibri" pitchFamily="34" charset="0"/>
                <a:cs typeface="Times New Roman" pitchFamily="18" charset="0"/>
              </a:rPr>
              <a:t>Целостный образовательный процесс включает в себя реализацию задач пяти образовательных 	областей: социально-коммуникативное, познавательное, речевое, художественно-эстетическое и физическое развитие воспитанников. </a:t>
            </a:r>
          </a:p>
          <a:p>
            <a:pPr algn="just" eaLnBrk="1" hangingPunct="1">
              <a:lnSpc>
                <a:spcPct val="115000"/>
              </a:lnSpc>
              <a:spcAft>
                <a:spcPts val="1000"/>
              </a:spcAft>
              <a:buFont typeface="Wingdings" pitchFamily="2" charset="2"/>
              <a:buChar char=""/>
              <a:tabLst>
                <a:tab pos="457200" algn="l"/>
              </a:tabLst>
            </a:pPr>
            <a:r>
              <a:rPr lang="ru-RU" sz="1100" b="1" dirty="0">
                <a:latin typeface="Times New Roman" pitchFamily="18" charset="0"/>
                <a:ea typeface="Calibri" pitchFamily="34" charset="0"/>
                <a:cs typeface="Times New Roman" pitchFamily="18" charset="0"/>
              </a:rPr>
              <a:t>Конкретное содержание образовательных областей зависит от возрастных и индивидуальных особенностей воспитанников и может реализовываться в разнообразных видах деятельности.  </a:t>
            </a:r>
          </a:p>
          <a:p>
            <a:pPr algn="just" eaLnBrk="1" hangingPunct="1">
              <a:lnSpc>
                <a:spcPct val="115000"/>
              </a:lnSpc>
              <a:spcAft>
                <a:spcPts val="1000"/>
              </a:spcAft>
              <a:buFont typeface="Wingdings" pitchFamily="2" charset="2"/>
              <a:buChar char=""/>
              <a:tabLst>
                <a:tab pos="457200" algn="l"/>
              </a:tabLst>
            </a:pPr>
            <a:r>
              <a:rPr lang="ru-RU" sz="1100" b="1" dirty="0">
                <a:latin typeface="Times New Roman" pitchFamily="18" charset="0"/>
                <a:ea typeface="Calibri" pitchFamily="34" charset="0"/>
                <a:cs typeface="Times New Roman" pitchFamily="18" charset="0"/>
              </a:rPr>
              <a:t>Образовательный процесс, организуемый в группах коррекционной  направленности для детей с ТНР, включает время, отведенное на: образовательную деятельность, осуществляемую в процессе организации различных видов детской деятельности с квалифицированной коррекцией недостатков в физическом и (или) психическом развитии детей; </a:t>
            </a:r>
          </a:p>
          <a:p>
            <a:pPr algn="just" eaLnBrk="1" hangingPunct="1">
              <a:lnSpc>
                <a:spcPct val="115000"/>
              </a:lnSpc>
              <a:spcAft>
                <a:spcPts val="1000"/>
              </a:spcAft>
              <a:buFont typeface="Wingdings" pitchFamily="2" charset="2"/>
              <a:buChar char=""/>
              <a:tabLst>
                <a:tab pos="457200" algn="l"/>
              </a:tabLst>
            </a:pPr>
            <a:r>
              <a:rPr lang="ru-RU" sz="1100" b="1" dirty="0">
                <a:latin typeface="Times New Roman" pitchFamily="18" charset="0"/>
                <a:ea typeface="Calibri" pitchFamily="34" charset="0"/>
                <a:cs typeface="Times New Roman" pitchFamily="18" charset="0"/>
              </a:rPr>
              <a:t>Образовательную деятельность с квалифицированной коррекцией недостатков в физическом и (или) психическом развитии детей, осуществляемую в ходе режимных моментов; самостоятельную деятельность детей; </a:t>
            </a:r>
          </a:p>
          <a:p>
            <a:pPr algn="just" eaLnBrk="1" hangingPunct="1">
              <a:lnSpc>
                <a:spcPct val="115000"/>
              </a:lnSpc>
              <a:spcAft>
                <a:spcPts val="1000"/>
              </a:spcAft>
              <a:buFont typeface="Wingdings" pitchFamily="2" charset="2"/>
              <a:buChar char=""/>
              <a:tabLst>
                <a:tab pos="457200" algn="l"/>
              </a:tabLst>
            </a:pPr>
            <a:r>
              <a:rPr lang="ru-RU" sz="1100" b="1" dirty="0">
                <a:latin typeface="Times New Roman" pitchFamily="18" charset="0"/>
                <a:ea typeface="Calibri" pitchFamily="34" charset="0"/>
                <a:cs typeface="Times New Roman" pitchFamily="18" charset="0"/>
              </a:rPr>
              <a:t>Взаимодействие с семьями детей по реализации адаптированной основной образовательной программы </a:t>
            </a:r>
            <a:r>
              <a:rPr lang="ru-RU" sz="1200" b="1" dirty="0">
                <a:latin typeface="Times New Roman" pitchFamily="18" charset="0"/>
                <a:ea typeface="Calibri" pitchFamily="34" charset="0"/>
                <a:cs typeface="Times New Roman" pitchFamily="18" charset="0"/>
              </a:rPr>
              <a:t>ДОУ .</a:t>
            </a:r>
          </a:p>
          <a:p>
            <a:pPr algn="just" eaLnBrk="1" hangingPunct="1">
              <a:lnSpc>
                <a:spcPct val="115000"/>
              </a:lnSpc>
              <a:spcAft>
                <a:spcPts val="1000"/>
              </a:spcAft>
              <a:buFont typeface="Wingdings" pitchFamily="2" charset="2"/>
              <a:buChar char=""/>
              <a:tabLst>
                <a:tab pos="457200" algn="l"/>
              </a:tabLst>
            </a:pPr>
            <a:r>
              <a:rPr lang="ru-RU" sz="1200" b="1" dirty="0">
                <a:latin typeface="Times New Roman" pitchFamily="18" charset="0"/>
                <a:ea typeface="Calibri" pitchFamily="34" charset="0"/>
                <a:cs typeface="Times New Roman" pitchFamily="18" charset="0"/>
              </a:rPr>
              <a:t> Учебным планом предусмотрены следующее количество коррекционных занятий в неделю:</a:t>
            </a:r>
          </a:p>
          <a:p>
            <a:pPr algn="just" eaLnBrk="1" hangingPunct="1">
              <a:lnSpc>
                <a:spcPct val="115000"/>
              </a:lnSpc>
              <a:spcAft>
                <a:spcPts val="1000"/>
              </a:spcAft>
              <a:buFont typeface="Wingdings" pitchFamily="2" charset="2"/>
              <a:buChar char=""/>
              <a:tabLst>
                <a:tab pos="457200" algn="l"/>
              </a:tabLst>
            </a:pPr>
            <a:endParaRPr lang="ru-RU" sz="1200" b="1" dirty="0">
              <a:latin typeface="Times New Roman" pitchFamily="18" charset="0"/>
              <a:ea typeface="Calibri" pitchFamily="34" charset="0"/>
              <a:cs typeface="Times New Roman" pitchFamily="18" charset="0"/>
            </a:endParaRPr>
          </a:p>
        </p:txBody>
      </p:sp>
      <p:graphicFrame>
        <p:nvGraphicFramePr>
          <p:cNvPr id="7" name="Таблица 6"/>
          <p:cNvGraphicFramePr>
            <a:graphicFrameLocks noGrp="1"/>
          </p:cNvGraphicFramePr>
          <p:nvPr/>
        </p:nvGraphicFramePr>
        <p:xfrm>
          <a:off x="468313" y="5333096"/>
          <a:ext cx="8136904" cy="1408273"/>
        </p:xfrm>
        <a:graphic>
          <a:graphicData uri="http://schemas.openxmlformats.org/drawingml/2006/table">
            <a:tbl>
              <a:tblPr firstRow="1" bandRow="1">
                <a:tableStyleId>{5C22544A-7EE6-4342-B048-85BDC9FD1C3A}</a:tableStyleId>
              </a:tblPr>
              <a:tblGrid>
                <a:gridCol w="1953904">
                  <a:extLst>
                    <a:ext uri="{9D8B030D-6E8A-4147-A177-3AD203B41FA5}">
                      <a16:colId xmlns:a16="http://schemas.microsoft.com/office/drawing/2014/main" val="20000"/>
                    </a:ext>
                  </a:extLst>
                </a:gridCol>
                <a:gridCol w="2114548">
                  <a:extLst>
                    <a:ext uri="{9D8B030D-6E8A-4147-A177-3AD203B41FA5}">
                      <a16:colId xmlns:a16="http://schemas.microsoft.com/office/drawing/2014/main" val="20001"/>
                    </a:ext>
                  </a:extLst>
                </a:gridCol>
                <a:gridCol w="2034226">
                  <a:extLst>
                    <a:ext uri="{9D8B030D-6E8A-4147-A177-3AD203B41FA5}">
                      <a16:colId xmlns:a16="http://schemas.microsoft.com/office/drawing/2014/main" val="20002"/>
                    </a:ext>
                  </a:extLst>
                </a:gridCol>
                <a:gridCol w="2034226">
                  <a:extLst>
                    <a:ext uri="{9D8B030D-6E8A-4147-A177-3AD203B41FA5}">
                      <a16:colId xmlns:a16="http://schemas.microsoft.com/office/drawing/2014/main" val="20003"/>
                    </a:ext>
                  </a:extLst>
                </a:gridCol>
              </a:tblGrid>
              <a:tr h="459755">
                <a:tc>
                  <a:txBody>
                    <a:bodyPr/>
                    <a:lstStyle/>
                    <a:p>
                      <a:r>
                        <a:rPr lang="ru-RU" sz="1100" dirty="0"/>
                        <a:t>Возраст детей</a:t>
                      </a:r>
                    </a:p>
                  </a:txBody>
                  <a:tcPr/>
                </a:tc>
                <a:tc>
                  <a:txBody>
                    <a:bodyPr/>
                    <a:lstStyle/>
                    <a:p>
                      <a:r>
                        <a:rPr lang="ru-RU" sz="1100" dirty="0"/>
                        <a:t>Фронтальные занятия</a:t>
                      </a:r>
                    </a:p>
                  </a:txBody>
                  <a:tcPr/>
                </a:tc>
                <a:tc>
                  <a:txBody>
                    <a:bodyPr/>
                    <a:lstStyle/>
                    <a:p>
                      <a:r>
                        <a:rPr lang="ru-RU" sz="1100" dirty="0"/>
                        <a:t>Подгрупповые занятия</a:t>
                      </a:r>
                    </a:p>
                  </a:txBody>
                  <a:tcPr/>
                </a:tc>
                <a:tc>
                  <a:txBody>
                    <a:bodyPr/>
                    <a:lstStyle/>
                    <a:p>
                      <a:r>
                        <a:rPr lang="ru-RU" sz="1100" dirty="0"/>
                        <a:t>Индивидуальные занятия</a:t>
                      </a:r>
                    </a:p>
                  </a:txBody>
                  <a:tcPr/>
                </a:tc>
                <a:extLst>
                  <a:ext uri="{0D108BD9-81ED-4DB2-BD59-A6C34878D82A}">
                    <a16:rowId xmlns:a16="http://schemas.microsoft.com/office/drawing/2014/main" val="10000"/>
                  </a:ext>
                </a:extLst>
              </a:tr>
              <a:tr h="262718">
                <a:tc>
                  <a:txBody>
                    <a:bodyPr/>
                    <a:lstStyle/>
                    <a:p>
                      <a:r>
                        <a:rPr lang="ru-RU" sz="1100" dirty="0"/>
                        <a:t>3 – 4 года</a:t>
                      </a:r>
                    </a:p>
                    <a:p>
                      <a:r>
                        <a:rPr lang="ru-RU" sz="1100" dirty="0"/>
                        <a:t>4 – 5 лет</a:t>
                      </a:r>
                    </a:p>
                  </a:txBody>
                  <a:tcPr/>
                </a:tc>
                <a:tc>
                  <a:txBody>
                    <a:bodyPr/>
                    <a:lstStyle/>
                    <a:p>
                      <a:pPr algn="ctr"/>
                      <a:r>
                        <a:rPr lang="ru-RU" sz="1100" dirty="0"/>
                        <a:t>-</a:t>
                      </a:r>
                    </a:p>
                    <a:p>
                      <a:pPr algn="ctr"/>
                      <a:r>
                        <a:rPr lang="ru-RU" sz="1100" dirty="0"/>
                        <a:t>-</a:t>
                      </a:r>
                    </a:p>
                  </a:txBody>
                  <a:tcPr/>
                </a:tc>
                <a:tc>
                  <a:txBody>
                    <a:bodyPr/>
                    <a:lstStyle/>
                    <a:p>
                      <a:pPr algn="ctr"/>
                      <a:r>
                        <a:rPr lang="ru-RU" sz="1100" dirty="0"/>
                        <a:t>-</a:t>
                      </a:r>
                    </a:p>
                    <a:p>
                      <a:pPr algn="ctr"/>
                      <a:r>
                        <a:rPr lang="ru-RU" sz="1100" dirty="0"/>
                        <a:t>-</a:t>
                      </a:r>
                    </a:p>
                  </a:txBody>
                  <a:tcPr/>
                </a:tc>
                <a:tc>
                  <a:txBody>
                    <a:bodyPr/>
                    <a:lstStyle/>
                    <a:p>
                      <a:r>
                        <a:rPr lang="ru-RU" sz="1100" dirty="0"/>
                        <a:t>Не менее 2 раз в неделю</a:t>
                      </a:r>
                    </a:p>
                    <a:p>
                      <a:r>
                        <a:rPr lang="ru-RU" sz="1100" dirty="0"/>
                        <a:t>Не менее 2 раз в неделю</a:t>
                      </a:r>
                    </a:p>
                  </a:txBody>
                  <a:tcPr/>
                </a:tc>
                <a:extLst>
                  <a:ext uri="{0D108BD9-81ED-4DB2-BD59-A6C34878D82A}">
                    <a16:rowId xmlns:a16="http://schemas.microsoft.com/office/drawing/2014/main" val="10001"/>
                  </a:ext>
                </a:extLst>
              </a:tr>
              <a:tr h="262718">
                <a:tc>
                  <a:txBody>
                    <a:bodyPr/>
                    <a:lstStyle/>
                    <a:p>
                      <a:r>
                        <a:rPr lang="ru-RU" sz="1100" dirty="0"/>
                        <a:t>5 – 6 лет</a:t>
                      </a:r>
                    </a:p>
                  </a:txBody>
                  <a:tcPr/>
                </a:tc>
                <a:tc>
                  <a:txBody>
                    <a:bodyPr/>
                    <a:lstStyle/>
                    <a:p>
                      <a:r>
                        <a:rPr lang="ru-RU" sz="1100" dirty="0"/>
                        <a:t>3 раза в неделю</a:t>
                      </a:r>
                    </a:p>
                  </a:txBody>
                  <a:tcPr/>
                </a:tc>
                <a:tc>
                  <a:txBody>
                    <a:bodyPr/>
                    <a:lstStyle/>
                    <a:p>
                      <a:r>
                        <a:rPr lang="ru-RU" sz="1100" dirty="0"/>
                        <a:t>3 раза в неделю</a:t>
                      </a:r>
                    </a:p>
                  </a:txBody>
                  <a:tcPr/>
                </a:tc>
                <a:tc>
                  <a:txBody>
                    <a:bodyPr/>
                    <a:lstStyle/>
                    <a:p>
                      <a:r>
                        <a:rPr lang="ru-RU" sz="1100" dirty="0"/>
                        <a:t>Не менее 2 раз в неделю</a:t>
                      </a:r>
                    </a:p>
                  </a:txBody>
                  <a:tcPr/>
                </a:tc>
                <a:extLst>
                  <a:ext uri="{0D108BD9-81ED-4DB2-BD59-A6C34878D82A}">
                    <a16:rowId xmlns:a16="http://schemas.microsoft.com/office/drawing/2014/main" val="10002"/>
                  </a:ext>
                </a:extLst>
              </a:tr>
              <a:tr h="147050">
                <a:tc>
                  <a:txBody>
                    <a:bodyPr/>
                    <a:lstStyle/>
                    <a:p>
                      <a:r>
                        <a:rPr lang="ru-RU" sz="1100" dirty="0"/>
                        <a:t>6 – 7 лет</a:t>
                      </a:r>
                    </a:p>
                  </a:txBody>
                  <a:tcPr/>
                </a:tc>
                <a:tc>
                  <a:txBody>
                    <a:bodyPr/>
                    <a:lstStyle/>
                    <a:p>
                      <a:r>
                        <a:rPr lang="ru-RU" sz="1100" dirty="0"/>
                        <a:t>3 раза в неделю</a:t>
                      </a:r>
                    </a:p>
                  </a:txBody>
                  <a:tcPr/>
                </a:tc>
                <a:tc>
                  <a:txBody>
                    <a:bodyPr/>
                    <a:lstStyle/>
                    <a:p>
                      <a:r>
                        <a:rPr lang="ru-RU" sz="1100" dirty="0"/>
                        <a:t>3 раза в неделю</a:t>
                      </a:r>
                    </a:p>
                  </a:txBody>
                  <a:tcPr/>
                </a:tc>
                <a:tc>
                  <a:txBody>
                    <a:bodyPr/>
                    <a:lstStyle/>
                    <a:p>
                      <a:r>
                        <a:rPr lang="ru-RU" sz="1100" dirty="0"/>
                        <a:t>Не менее 2 раз в неделю</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100000">
              <a:schemeClr val="bg1">
                <a:shade val="45000"/>
                <a:satMod val="120000"/>
              </a:schemeClr>
            </a:gs>
          </a:gsLst>
          <a:path path="circle">
            <a:fillToRect r="100000" b="100000"/>
          </a:path>
        </a:gradFill>
        <a:effectLst/>
      </p:bgPr>
    </p:bg>
    <p:spTree>
      <p:nvGrpSpPr>
        <p:cNvPr id="1" name=""/>
        <p:cNvGrpSpPr/>
        <p:nvPr/>
      </p:nvGrpSpPr>
      <p:grpSpPr>
        <a:xfrm>
          <a:off x="0" y="0"/>
          <a:ext cx="0" cy="0"/>
          <a:chOff x="0" y="0"/>
          <a:chExt cx="0" cy="0"/>
        </a:xfrm>
      </p:grpSpPr>
      <p:sp>
        <p:nvSpPr>
          <p:cNvPr id="21506" name="Заголовок 1"/>
          <p:cNvSpPr>
            <a:spLocks noGrp="1"/>
          </p:cNvSpPr>
          <p:nvPr>
            <p:ph type="title"/>
          </p:nvPr>
        </p:nvSpPr>
        <p:spPr/>
        <p:txBody>
          <a:bodyPr/>
          <a:lstStyle/>
          <a:p>
            <a:pPr eaLnBrk="1" hangingPunct="1"/>
            <a:r>
              <a:rPr lang="ru-RU" sz="2400" b="1" dirty="0">
                <a:solidFill>
                  <a:srgbClr val="FF0000"/>
                </a:solidFill>
                <a:cs typeface="Times New Roman" pitchFamily="18" charset="0"/>
              </a:rPr>
              <a:t>Условия для организации специального коррекционно-развивающего воспитания и обучения детей с ЗПР:</a:t>
            </a:r>
            <a:endParaRPr lang="ru-RU" sz="2400" dirty="0">
              <a:solidFill>
                <a:srgbClr val="FF0000"/>
              </a:solidFill>
            </a:endParaRPr>
          </a:p>
        </p:txBody>
      </p:sp>
      <p:sp>
        <p:nvSpPr>
          <p:cNvPr id="21507" name="Содержимое 2"/>
          <p:cNvSpPr>
            <a:spLocks noGrp="1"/>
          </p:cNvSpPr>
          <p:nvPr>
            <p:ph idx="1"/>
          </p:nvPr>
        </p:nvSpPr>
        <p:spPr/>
        <p:txBody>
          <a:bodyPr/>
          <a:lstStyle/>
          <a:p>
            <a:pPr algn="just" eaLnBrk="1" hangingPunct="1">
              <a:lnSpc>
                <a:spcPct val="95000"/>
              </a:lnSpc>
              <a:spcAft>
                <a:spcPts val="1000"/>
              </a:spcAft>
              <a:buFont typeface="Wingdings" pitchFamily="2" charset="2"/>
              <a:buChar char=""/>
              <a:tabLst>
                <a:tab pos="457200" algn="l"/>
              </a:tabLst>
            </a:pPr>
            <a:r>
              <a:rPr lang="ru-RU" sz="1800" dirty="0">
                <a:latin typeface="Arial Black" pitchFamily="34" charset="0"/>
                <a:cs typeface="Times New Roman" pitchFamily="18" charset="0"/>
              </a:rPr>
              <a:t>своевременное обследование детей; </a:t>
            </a:r>
            <a:endParaRPr lang="ru-RU" sz="15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800" dirty="0">
                <a:latin typeface="Arial Black" pitchFamily="34" charset="0"/>
                <a:cs typeface="Times New Roman" pitchFamily="18" charset="0"/>
              </a:rPr>
              <a:t>рациональное составление расписания фронтальных, подгрупповых и индивидуальных форм коррекционно-развивающей деятельности; </a:t>
            </a:r>
            <a:endParaRPr lang="ru-RU" sz="15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800" dirty="0">
                <a:latin typeface="Arial Black" pitchFamily="34" charset="0"/>
                <a:cs typeface="Times New Roman" pitchFamily="18" charset="0"/>
              </a:rPr>
              <a:t>планирование индивидуальной работы с каждым ребенком; </a:t>
            </a:r>
            <a:endParaRPr lang="ru-RU" sz="15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800" dirty="0">
                <a:latin typeface="Arial Black" pitchFamily="34" charset="0"/>
                <a:cs typeface="Times New Roman" pitchFamily="18" charset="0"/>
              </a:rPr>
              <a:t>наличие программного обеспечения и в соответствии с ним планов фронтальных форм коррекционно-развивающей деятельности; </a:t>
            </a:r>
            <a:endParaRPr lang="ru-RU" sz="15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800" dirty="0">
                <a:latin typeface="Arial Black" pitchFamily="34" charset="0"/>
                <a:cs typeface="Times New Roman" pitchFamily="18" charset="0"/>
              </a:rPr>
              <a:t>оснащение процесса необходимым  оборудованием 	и наглядными пособиями; </a:t>
            </a:r>
            <a:endParaRPr lang="ru-RU" sz="15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800" dirty="0">
                <a:latin typeface="Arial Black" pitchFamily="34" charset="0"/>
                <a:cs typeface="Times New Roman" pitchFamily="18" charset="0"/>
              </a:rPr>
              <a:t>совместная работа учителя-дефектолога с воспитателями группы, узкими специалистами и родителями. </a:t>
            </a:r>
            <a:endParaRPr lang="ru-RU" sz="1500" dirty="0">
              <a:latin typeface="Arial Black" pitchFamily="34" charset="0"/>
              <a:cs typeface="Times New Roman" pitchFamily="18" charset="0"/>
            </a:endParaRPr>
          </a:p>
          <a:p>
            <a:pPr eaLnBrk="1" hangingPunct="1">
              <a:lnSpc>
                <a:spcPct val="80000"/>
              </a:lnSpc>
              <a:tabLst>
                <a:tab pos="457200" algn="l"/>
              </a:tabLst>
            </a:pPr>
            <a:endParaRPr lang="ru-RU" sz="1800" dirty="0"/>
          </a:p>
          <a:p>
            <a:pPr eaLnBrk="1" hangingPunct="1">
              <a:lnSpc>
                <a:spcPct val="80000"/>
              </a:lnSpc>
              <a:tabLst>
                <a:tab pos="457200" algn="l"/>
              </a:tabLst>
            </a:pPr>
            <a:endParaRPr lang="ru-RU"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FCC99"/>
            </a:gs>
            <a:gs pos="100000">
              <a:schemeClr val="bg1">
                <a:shade val="45000"/>
                <a:satMod val="120000"/>
              </a:schemeClr>
            </a:gs>
          </a:gsLst>
          <a:path path="circle">
            <a:fillToRect r="100000" b="100000"/>
          </a:path>
        </a:gradFill>
        <a:effectLst/>
      </p:bgPr>
    </p:bg>
    <p:spTree>
      <p:nvGrpSpPr>
        <p:cNvPr id="1" name=""/>
        <p:cNvGrpSpPr/>
        <p:nvPr/>
      </p:nvGrpSpPr>
      <p:grpSpPr>
        <a:xfrm>
          <a:off x="0" y="0"/>
          <a:ext cx="0" cy="0"/>
          <a:chOff x="0" y="0"/>
          <a:chExt cx="0" cy="0"/>
        </a:xfrm>
      </p:grpSpPr>
      <p:sp>
        <p:nvSpPr>
          <p:cNvPr id="22530" name="Заголовок 1"/>
          <p:cNvSpPr>
            <a:spLocks noGrp="1"/>
          </p:cNvSpPr>
          <p:nvPr>
            <p:ph type="title"/>
          </p:nvPr>
        </p:nvSpPr>
        <p:spPr/>
        <p:txBody>
          <a:bodyPr/>
          <a:lstStyle/>
          <a:p>
            <a:pPr eaLnBrk="1" hangingPunct="1"/>
            <a:r>
              <a:rPr lang="ru-RU" sz="2400" b="1" dirty="0">
                <a:solidFill>
                  <a:schemeClr val="accent1"/>
                </a:solidFill>
                <a:latin typeface="Times New Roman" pitchFamily="18" charset="0"/>
                <a:cs typeface="Times New Roman" pitchFamily="18" charset="0"/>
              </a:rPr>
              <a:t>Виды детской деятельности для реализации задач Программы:</a:t>
            </a:r>
            <a:br>
              <a:rPr lang="ru-RU" sz="2400" dirty="0">
                <a:solidFill>
                  <a:schemeClr val="accent1"/>
                </a:solidFill>
                <a:cs typeface="Times New Roman" pitchFamily="18" charset="0"/>
              </a:rPr>
            </a:br>
            <a:endParaRPr lang="ru-RU" sz="2400" dirty="0">
              <a:solidFill>
                <a:schemeClr val="accent1"/>
              </a:solidFill>
            </a:endParaRPr>
          </a:p>
        </p:txBody>
      </p:sp>
      <p:sp>
        <p:nvSpPr>
          <p:cNvPr id="22531" name="Содержимое 2"/>
          <p:cNvSpPr>
            <a:spLocks noGrp="1"/>
          </p:cNvSpPr>
          <p:nvPr>
            <p:ph idx="1"/>
          </p:nvPr>
        </p:nvSpPr>
        <p:spPr/>
        <p:txBody>
          <a:bodyPr/>
          <a:lstStyle/>
          <a:p>
            <a:pPr algn="just" eaLnBrk="1" hangingPunct="1">
              <a:lnSpc>
                <a:spcPct val="95000"/>
              </a:lnSpc>
              <a:spcAft>
                <a:spcPts val="1000"/>
              </a:spcAft>
              <a:buFont typeface="Wingdings" pitchFamily="2" charset="2"/>
              <a:buChar char=""/>
              <a:tabLst>
                <a:tab pos="457200" algn="l"/>
              </a:tabLst>
            </a:pPr>
            <a:r>
              <a:rPr lang="ru-RU" sz="1300" dirty="0">
                <a:latin typeface="Arial Black" pitchFamily="34" charset="0"/>
                <a:cs typeface="Times New Roman" pitchFamily="18" charset="0"/>
              </a:rPr>
              <a:t>игровая, включая сюжетно-ролевую игру, игру с правилами и другие виды игры</a:t>
            </a:r>
            <a:endParaRPr lang="ru-RU" sz="11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300" dirty="0">
                <a:latin typeface="Arial Black" pitchFamily="34" charset="0"/>
                <a:cs typeface="Times New Roman" pitchFamily="18" charset="0"/>
              </a:rPr>
              <a:t>коммуникативная (общение и взаимодействие со взрослыми и сверстниками)</a:t>
            </a:r>
            <a:endParaRPr lang="ru-RU" sz="11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300" dirty="0">
                <a:latin typeface="Arial Black" pitchFamily="34" charset="0"/>
                <a:cs typeface="Times New Roman" pitchFamily="18" charset="0"/>
              </a:rPr>
              <a:t>познавательно-исследовательская (исследования объектов окружающего мира и экспериментирования с ними)</a:t>
            </a:r>
            <a:endParaRPr lang="ru-RU" sz="11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300" dirty="0">
                <a:latin typeface="Arial Black" pitchFamily="34" charset="0"/>
                <a:cs typeface="Times New Roman" pitchFamily="18" charset="0"/>
              </a:rPr>
              <a:t>восприятие художественной литературы и фольклора </a:t>
            </a:r>
            <a:endParaRPr lang="ru-RU" sz="11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300" dirty="0">
                <a:latin typeface="Arial Black" pitchFamily="34" charset="0"/>
                <a:cs typeface="Times New Roman" pitchFamily="18" charset="0"/>
              </a:rPr>
              <a:t>самообслуживание и элементарный бытовой труд (в помещении и на улице)</a:t>
            </a:r>
            <a:endParaRPr lang="ru-RU" sz="11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300" dirty="0">
                <a:latin typeface="Arial Black" pitchFamily="34" charset="0"/>
                <a:cs typeface="Times New Roman" pitchFamily="18" charset="0"/>
              </a:rPr>
              <a:t>конструирование из разного материала, включая конструкторы, модули, бумагу, природный и иной материал </a:t>
            </a:r>
            <a:endParaRPr lang="ru-RU" sz="11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300" dirty="0">
                <a:latin typeface="Arial Black" pitchFamily="34" charset="0"/>
                <a:cs typeface="Times New Roman" pitchFamily="18" charset="0"/>
              </a:rPr>
              <a:t>изобразительная (рисование, лепка, аппликация)</a:t>
            </a:r>
            <a:endParaRPr lang="ru-RU" sz="11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300" dirty="0">
                <a:latin typeface="Arial Black" pitchFamily="34" charset="0"/>
                <a:cs typeface="Times New Roman" pitchFamily="18" charset="0"/>
              </a:rPr>
              <a:t>музыкальная (восприятие и понимание смысла музыкальных произведений, пение, музыкально-ритмические движения, игры на детских музыкальных инструментах)</a:t>
            </a:r>
            <a:endParaRPr lang="ru-RU" sz="1100" dirty="0">
              <a:latin typeface="Arial Black" pitchFamily="34" charset="0"/>
              <a:cs typeface="Times New Roman" pitchFamily="18" charset="0"/>
            </a:endParaRPr>
          </a:p>
          <a:p>
            <a:pPr algn="just" eaLnBrk="1" hangingPunct="1">
              <a:lnSpc>
                <a:spcPct val="95000"/>
              </a:lnSpc>
              <a:spcAft>
                <a:spcPts val="1000"/>
              </a:spcAft>
              <a:buFont typeface="Wingdings" pitchFamily="2" charset="2"/>
              <a:buChar char=""/>
              <a:tabLst>
                <a:tab pos="457200" algn="l"/>
              </a:tabLst>
            </a:pPr>
            <a:r>
              <a:rPr lang="ru-RU" sz="1300" dirty="0">
                <a:latin typeface="Arial Black" pitchFamily="34" charset="0"/>
                <a:cs typeface="Times New Roman" pitchFamily="18" charset="0"/>
              </a:rPr>
              <a:t>двигательная (овладение основными движениями)</a:t>
            </a:r>
            <a:endParaRPr lang="ru-RU" sz="1100" dirty="0">
              <a:latin typeface="Arial Black" pitchFamily="34"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66FF66"/>
            </a:gs>
            <a:gs pos="100000">
              <a:schemeClr val="bg1">
                <a:shade val="45000"/>
                <a:satMod val="120000"/>
              </a:schemeClr>
            </a:gs>
          </a:gsLst>
          <a:path path="circle">
            <a:fillToRect r="100000" b="10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7875"/>
          </a:xfrm>
        </p:spPr>
        <p:txBody>
          <a:bodyPr rtlCol="0">
            <a:normAutofit fontScale="90000"/>
          </a:bodyPr>
          <a:lstStyle/>
          <a:p>
            <a:pPr eaLnBrk="1" fontAlgn="auto" hangingPunct="1">
              <a:spcAft>
                <a:spcPts val="0"/>
              </a:spcAft>
              <a:defRPr/>
            </a:pPr>
            <a:r>
              <a:rPr lang="ru-RU" sz="2400" b="1" dirty="0">
                <a:solidFill>
                  <a:srgbClr val="005828"/>
                </a:solidFill>
                <a:cs typeface="Times New Roman" panose="02020603050405020304" pitchFamily="18" charset="0"/>
              </a:rPr>
              <a:t>Работа с семьей выстроена по следующим направлениям</a:t>
            </a:r>
            <a:br>
              <a:rPr lang="ru-RU" sz="2400" dirty="0">
                <a:solidFill>
                  <a:srgbClr val="005828"/>
                </a:solidFill>
                <a:cs typeface="Times New Roman" panose="02020603050405020304" pitchFamily="18" charset="0"/>
              </a:rPr>
            </a:br>
            <a:endParaRPr lang="ru-RU" sz="2400" dirty="0">
              <a:solidFill>
                <a:srgbClr val="005828"/>
              </a:solidFill>
            </a:endParaRPr>
          </a:p>
        </p:txBody>
      </p:sp>
      <p:graphicFrame>
        <p:nvGraphicFramePr>
          <p:cNvPr id="4" name="Содержимое 3"/>
          <p:cNvGraphicFramePr>
            <a:graphicFrameLocks noGrp="1"/>
          </p:cNvGraphicFramePr>
          <p:nvPr>
            <p:ph idx="1"/>
          </p:nvPr>
        </p:nvGraphicFramePr>
        <p:xfrm>
          <a:off x="468313" y="908050"/>
          <a:ext cx="8351837" cy="5888736"/>
        </p:xfrm>
        <a:graphic>
          <a:graphicData uri="http://schemas.openxmlformats.org/drawingml/2006/table">
            <a:tbl>
              <a:tblPr/>
              <a:tblGrid>
                <a:gridCol w="582612">
                  <a:extLst>
                    <a:ext uri="{9D8B030D-6E8A-4147-A177-3AD203B41FA5}">
                      <a16:colId xmlns:a16="http://schemas.microsoft.com/office/drawing/2014/main" val="20000"/>
                    </a:ext>
                  </a:extLst>
                </a:gridCol>
                <a:gridCol w="4094163">
                  <a:extLst>
                    <a:ext uri="{9D8B030D-6E8A-4147-A177-3AD203B41FA5}">
                      <a16:colId xmlns:a16="http://schemas.microsoft.com/office/drawing/2014/main" val="20001"/>
                    </a:ext>
                  </a:extLst>
                </a:gridCol>
                <a:gridCol w="3675062">
                  <a:extLst>
                    <a:ext uri="{9D8B030D-6E8A-4147-A177-3AD203B41FA5}">
                      <a16:colId xmlns:a16="http://schemas.microsoft.com/office/drawing/2014/main" val="20002"/>
                    </a:ext>
                  </a:extLst>
                </a:gridCol>
              </a:tblGrid>
              <a:tr h="5286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 </a:t>
                      </a:r>
                      <a:endParaRPr kumimoji="0" lang="ru-RU" sz="1200" b="1" i="0" u="none" strike="noStrike" cap="none" normalizeH="0" baseline="0" dirty="0">
                        <a:ln>
                          <a:noFill/>
                        </a:ln>
                        <a:solidFill>
                          <a:srgbClr val="FFFFFF"/>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a:t>
                      </a:r>
                      <a:endParaRPr kumimoji="0" lang="ru-RU" sz="1200" b="1" i="0" u="none" strike="noStrike" cap="none" normalizeH="0" baseline="0" dirty="0">
                        <a:ln>
                          <a:noFill/>
                        </a:ln>
                        <a:solidFill>
                          <a:srgbClr val="FFFFFF"/>
                        </a:solidFill>
                        <a:effectLst/>
                        <a:latin typeface="Times New Roman" pitchFamily="18" charset="0"/>
                        <a:cs typeface="Times New Roman" pitchFamily="18" charset="0"/>
                      </a:endParaRP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 </a:t>
                      </a:r>
                      <a:endParaRPr kumimoji="0" lang="ru-RU" sz="1200" b="1" i="0" u="none" strike="noStrike" cap="none" normalizeH="0" baseline="0" dirty="0">
                        <a:ln>
                          <a:noFill/>
                        </a:ln>
                        <a:solidFill>
                          <a:srgbClr val="FFFFFF"/>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Направления взаимодействия</a:t>
                      </a:r>
                      <a:endParaRPr kumimoji="0" lang="ru-RU" sz="1200" b="1" i="0" u="none" strike="noStrike" cap="none" normalizeH="0" baseline="0" dirty="0">
                        <a:ln>
                          <a:noFill/>
                        </a:ln>
                        <a:solidFill>
                          <a:srgbClr val="FFFFFF"/>
                        </a:solidFill>
                        <a:effectLst/>
                        <a:latin typeface="Times New Roman" pitchFamily="18" charset="0"/>
                        <a:cs typeface="Times New Roman" pitchFamily="18" charset="0"/>
                      </a:endParaRP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 </a:t>
                      </a:r>
                      <a:endParaRPr kumimoji="0" lang="ru-RU" sz="1200" b="1" i="0" u="none" strike="noStrike" cap="none" normalizeH="0" baseline="0" dirty="0">
                        <a:ln>
                          <a:noFill/>
                        </a:ln>
                        <a:solidFill>
                          <a:srgbClr val="FFFFFF"/>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Формы реализации</a:t>
                      </a:r>
                      <a:endParaRPr kumimoji="0" lang="ru-RU" sz="1200" b="1" i="0" u="none" strike="noStrike" cap="none" normalizeH="0" baseline="0" dirty="0">
                        <a:ln>
                          <a:noFill/>
                        </a:ln>
                        <a:solidFill>
                          <a:srgbClr val="FFFFFF"/>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 </a:t>
                      </a:r>
                      <a:endParaRPr kumimoji="0" lang="ru-RU" sz="1200" b="1" i="0" u="none" strike="noStrike" cap="none" normalizeH="0" baseline="0" dirty="0">
                        <a:ln>
                          <a:noFill/>
                        </a:ln>
                        <a:solidFill>
                          <a:srgbClr val="FFFFFF"/>
                        </a:solidFill>
                        <a:effectLst/>
                        <a:latin typeface="Times New Roman" pitchFamily="18" charset="0"/>
                        <a:cs typeface="Times New Roman" pitchFamily="18" charset="0"/>
                      </a:endParaRP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extLst>
                  <a:ext uri="{0D108BD9-81ED-4DB2-BD59-A6C34878D82A}">
                    <a16:rowId xmlns:a16="http://schemas.microsoft.com/office/drawing/2014/main" val="10000"/>
                  </a:ext>
                </a:extLst>
              </a:tr>
              <a:tr h="577850">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1.</a:t>
                      </a:r>
                      <a:endParaRPr kumimoji="0" lang="ru-RU" sz="1200" b="0" i="0" u="none" strike="noStrike" cap="none" normalizeH="0" baseline="0" dirty="0">
                        <a:ln>
                          <a:noFill/>
                        </a:ln>
                        <a:solidFill>
                          <a:srgbClr val="000000"/>
                        </a:solidFill>
                        <a:effectLst/>
                        <a:latin typeface="Times New Roman" pitchFamily="18" charset="0"/>
                        <a:cs typeface="Times New Roman" pitchFamily="18" charset="0"/>
                      </a:endParaRPr>
                    </a:p>
                  </a:txBody>
                  <a:tcPr marL="44001" marR="4400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Изучение семьи и её образовательных потребностей</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Анкетирование, «социальный паспорт», наблюдение за процессом общения членов семьи, мониторинг потребностей.</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1"/>
                  </a:ext>
                </a:extLst>
              </a:tr>
              <a:tr h="7699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2.</a:t>
                      </a:r>
                      <a:endParaRPr kumimoji="0" lang="ru-RU" sz="1200" b="0" i="0" u="none" strike="noStrike" cap="none" normalizeH="0" baseline="0" dirty="0">
                        <a:ln>
                          <a:noFill/>
                        </a:ln>
                        <a:solidFill>
                          <a:srgbClr val="000000"/>
                        </a:solidFill>
                        <a:effectLst/>
                        <a:latin typeface="Times New Roman" pitchFamily="18" charset="0"/>
                        <a:cs typeface="Times New Roman" pitchFamily="18" charset="0"/>
                      </a:endParaRPr>
                    </a:p>
                  </a:txBody>
                  <a:tcPr marL="44001" marR="4400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Информирование</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Наглядно-текстовые материалы (визитки, стенды, буклеты…). Сайт. Дни открытых дверей. Фотовыставки. Личные беседы. Родительские собрания</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02"/>
                  </a:ext>
                </a:extLst>
              </a:tr>
              <a:tr h="7699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3.</a:t>
                      </a:r>
                      <a:endParaRPr kumimoji="0" lang="ru-RU" sz="1200" b="0" i="0" u="none" strike="noStrike" cap="none" normalizeH="0" baseline="0" dirty="0">
                        <a:ln>
                          <a:noFill/>
                        </a:ln>
                        <a:solidFill>
                          <a:srgbClr val="000000"/>
                        </a:solidFill>
                        <a:effectLst/>
                        <a:latin typeface="Times New Roman" pitchFamily="18" charset="0"/>
                        <a:cs typeface="Times New Roman" pitchFamily="18" charset="0"/>
                      </a:endParaRPr>
                    </a:p>
                  </a:txBody>
                  <a:tcPr marL="44001" marR="4400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Психолого-педагогическое просвещение</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Родительские собрания</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Активные формы взаимодействия</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Тематические папки-передвижки</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Сайт</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3"/>
                  </a:ext>
                </a:extLst>
              </a:tr>
              <a:tr h="1731963">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4.</a:t>
                      </a:r>
                      <a:endParaRPr kumimoji="0" lang="ru-RU" sz="1200" b="0" i="0" u="none" strike="noStrike" cap="none" normalizeH="0" baseline="0" dirty="0">
                        <a:ln>
                          <a:noFill/>
                        </a:ln>
                        <a:solidFill>
                          <a:srgbClr val="000000"/>
                        </a:solidFill>
                        <a:effectLst/>
                        <a:latin typeface="Times New Roman" pitchFamily="18" charset="0"/>
                        <a:cs typeface="Times New Roman" pitchFamily="18" charset="0"/>
                      </a:endParaRPr>
                    </a:p>
                  </a:txBody>
                  <a:tcPr marL="44001" marR="4400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Консультирование</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Обучение</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Нормативно - правовая сторона образовательной системы.</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Консультации индивидуальные специалистами детского сада (психологом – под запись)</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Семейные проекты (ФГОС)</a:t>
                      </a:r>
                      <a:endParaRPr kumimoji="0" lang="ru-RU" sz="1200" b="0" i="0" u="none" strike="noStrike" cap="none" normalizeH="0" baseline="0" dirty="0">
                        <a:ln>
                          <a:noFill/>
                        </a:ln>
                        <a:solidFill>
                          <a:srgbClr val="0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Творческие задания</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Мастер-классы специалистов (артикуляционная гимнастика, работа в тетради, дидактические, коммуникационные и прочие игры) </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04"/>
                  </a:ext>
                </a:extLst>
              </a:tr>
              <a:tr h="962025">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5.</a:t>
                      </a:r>
                      <a:endParaRPr kumimoji="0" lang="ru-RU" sz="1200" b="0" i="0" u="none" strike="noStrike" cap="none" normalizeH="0" baseline="0" dirty="0">
                        <a:ln>
                          <a:noFill/>
                        </a:ln>
                        <a:solidFill>
                          <a:srgbClr val="000000"/>
                        </a:solidFill>
                        <a:effectLst/>
                        <a:latin typeface="Times New Roman" pitchFamily="18" charset="0"/>
                        <a:cs typeface="Times New Roman" pitchFamily="18" charset="0"/>
                      </a:endParaRPr>
                    </a:p>
                  </a:txBody>
                  <a:tcPr marL="44001" marR="4400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Совместная деятельность, в т.ч непосредственное вовлечение родителей в образовательный процесс</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Праздники и досуги – участники.</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1" i="0" u="none" strike="noStrike" cap="none" normalizeH="0" baseline="0" dirty="0">
                          <a:ln>
                            <a:noFill/>
                          </a:ln>
                          <a:solidFill>
                            <a:srgbClr val="000000"/>
                          </a:solidFill>
                          <a:effectLst/>
                          <a:latin typeface="Times New Roman" pitchFamily="18" charset="0"/>
                          <a:cs typeface="Times New Roman" pitchFamily="18" charset="0"/>
                        </a:rPr>
                        <a:t>Семейные проекты (ФГОС)</a:t>
                      </a:r>
                      <a:endParaRPr kumimoji="0" lang="ru-RU" sz="1200" b="0" i="0" u="none" strike="noStrike" cap="none" normalizeH="0" baseline="0" dirty="0">
                        <a:ln>
                          <a:noFill/>
                        </a:ln>
                        <a:solidFill>
                          <a:srgbClr val="0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Субботники</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Дни открытых дверей</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cs typeface="Times New Roman" pitchFamily="18" charset="0"/>
                        </a:rPr>
                        <a:t>Родительская общественность</a:t>
                      </a:r>
                    </a:p>
                  </a:txBody>
                  <a:tcPr marL="44001" marR="4400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FFCC"/>
            </a:gs>
            <a:gs pos="100000">
              <a:schemeClr val="bg1">
                <a:shade val="45000"/>
                <a:satMod val="120000"/>
              </a:schemeClr>
            </a:gs>
          </a:gsLst>
          <a:path path="circle">
            <a:fillToRect r="100000" b="100000"/>
          </a:path>
        </a:gradFill>
        <a:effectLst/>
      </p:bgPr>
    </p:bg>
    <p:spTree>
      <p:nvGrpSpPr>
        <p:cNvPr id="1" name=""/>
        <p:cNvGrpSpPr/>
        <p:nvPr/>
      </p:nvGrpSpPr>
      <p:grpSpPr>
        <a:xfrm>
          <a:off x="0" y="0"/>
          <a:ext cx="0" cy="0"/>
          <a:chOff x="0" y="0"/>
          <a:chExt cx="0" cy="0"/>
        </a:xfrm>
      </p:grpSpPr>
      <p:sp>
        <p:nvSpPr>
          <p:cNvPr id="15362" name="Заголовок 1"/>
          <p:cNvSpPr>
            <a:spLocks noGrp="1"/>
          </p:cNvSpPr>
          <p:nvPr>
            <p:ph type="title"/>
          </p:nvPr>
        </p:nvSpPr>
        <p:spPr/>
        <p:txBody>
          <a:bodyPr/>
          <a:lstStyle/>
          <a:p>
            <a:pPr eaLnBrk="1" hangingPunct="1"/>
            <a:r>
              <a:rPr lang="ru-RU" dirty="0">
                <a:solidFill>
                  <a:srgbClr val="0070C0"/>
                </a:solidFill>
              </a:rPr>
              <a:t>Нормативно-правовая база</a:t>
            </a:r>
          </a:p>
        </p:txBody>
      </p:sp>
      <p:sp>
        <p:nvSpPr>
          <p:cNvPr id="15363" name="Содержимое 2"/>
          <p:cNvSpPr>
            <a:spLocks noGrp="1"/>
          </p:cNvSpPr>
          <p:nvPr>
            <p:ph idx="1"/>
          </p:nvPr>
        </p:nvSpPr>
        <p:spPr>
          <a:xfrm>
            <a:off x="457200" y="1412875"/>
            <a:ext cx="8229600" cy="4895850"/>
          </a:xfrm>
        </p:spPr>
        <p:txBody>
          <a:bodyPr/>
          <a:lstStyle/>
          <a:p>
            <a:pPr algn="just" eaLnBrk="1" hangingPunct="1">
              <a:lnSpc>
                <a:spcPct val="170000"/>
              </a:lnSpc>
              <a:buFont typeface="Wingdings" pitchFamily="2" charset="2"/>
              <a:buChar char=""/>
            </a:pPr>
            <a:r>
              <a:rPr lang="ru-RU" sz="1000" dirty="0">
                <a:latin typeface="Arial Black" pitchFamily="34" charset="0"/>
                <a:cs typeface="Times New Roman" pitchFamily="18" charset="0"/>
              </a:rPr>
              <a:t>Федеральный закон «Об образовании в РФ» от 29.12.2012г. №273-ФЗ.</a:t>
            </a:r>
            <a:endParaRPr lang="ru-RU" sz="1000" dirty="0">
              <a:latin typeface="Arial Black" pitchFamily="34" charset="0"/>
            </a:endParaRPr>
          </a:p>
          <a:p>
            <a:pPr algn="just" eaLnBrk="1" hangingPunct="1">
              <a:lnSpc>
                <a:spcPct val="170000"/>
              </a:lnSpc>
              <a:buFont typeface="Wingdings" pitchFamily="2" charset="2"/>
              <a:buChar char=""/>
            </a:pPr>
            <a:r>
              <a:rPr lang="ru-RU" sz="1000" dirty="0">
                <a:latin typeface="Arial Black" pitchFamily="34" charset="0"/>
                <a:cs typeface="Times New Roman" pitchFamily="18" charset="0"/>
              </a:rPr>
              <a:t>Федеральный государственный образовательный стандарт дошкольного образования (Приказ Министерства образования и науки РФ от 17 октября 2013 г. № 1155).</a:t>
            </a:r>
            <a:endParaRPr lang="ru-RU" sz="1000" dirty="0">
              <a:latin typeface="Arial Black" pitchFamily="34" charset="0"/>
            </a:endParaRPr>
          </a:p>
          <a:p>
            <a:pPr algn="just" eaLnBrk="1" hangingPunct="1">
              <a:lnSpc>
                <a:spcPct val="170000"/>
              </a:lnSpc>
              <a:buFont typeface="Wingdings" pitchFamily="2" charset="2"/>
              <a:buChar char=""/>
            </a:pPr>
            <a:r>
              <a:rPr lang="ru-RU" sz="1000" dirty="0">
                <a:latin typeface="Arial Black" pitchFamily="34" charset="0"/>
                <a:cs typeface="Times New Roman" pitchFamily="18" charset="0"/>
              </a:rPr>
              <a:t>Постановление Главного государственного санитарного врача Российской Федерации от 15 мая 2013 г. № 26 «Об утверждении Сан Пин 2.4.1.3049-13 «Санитарно-эпидемиологические требования к устройству, содержанию и организации режима работы дошкольных образовательных организаций».</a:t>
            </a:r>
            <a:endParaRPr lang="ru-RU" sz="1000" dirty="0">
              <a:latin typeface="Arial Black" pitchFamily="34" charset="0"/>
            </a:endParaRPr>
          </a:p>
          <a:p>
            <a:pPr algn="just" eaLnBrk="1" hangingPunct="1">
              <a:lnSpc>
                <a:spcPct val="170000"/>
              </a:lnSpc>
              <a:buFont typeface="Wingdings" pitchFamily="2" charset="2"/>
              <a:buChar char=""/>
            </a:pPr>
            <a:r>
              <a:rPr lang="ru-RU" sz="1000" dirty="0">
                <a:latin typeface="Arial Black" pitchFamily="34" charset="0"/>
                <a:cs typeface="Times New Roman" pitchFamily="18" charset="0"/>
              </a:rPr>
              <a:t>. Конвенция о правах ребенка. Постановление Правительства Российской Федерации от 5 августа 2013 г. № 662 «Об осуществлении мониторинга системы образования».</a:t>
            </a:r>
          </a:p>
          <a:p>
            <a:pPr algn="just" eaLnBrk="1" hangingPunct="1">
              <a:lnSpc>
                <a:spcPct val="170000"/>
              </a:lnSpc>
              <a:buFont typeface="Wingdings" pitchFamily="2" charset="2"/>
              <a:buChar char=""/>
            </a:pPr>
            <a:r>
              <a:rPr lang="ru-RU" sz="1000" dirty="0">
                <a:latin typeface="Arial Black" pitchFamily="34" charset="0"/>
                <a:cs typeface="Times New Roman" pitchFamily="18" charset="0"/>
              </a:rPr>
              <a:t>Приказ Министерства образования и науки РФ от 30 августа 2013 г. № 1014 «Об утверждении Порядка организации и осуществления образовательной деятельности по основным общеобразовательным программам - общеобразовательным программам дошкольного образования».</a:t>
            </a:r>
            <a:endParaRPr lang="ru-RU" sz="1000" dirty="0">
              <a:latin typeface="Arial Black" pitchFamily="34" charset="0"/>
            </a:endParaRPr>
          </a:p>
          <a:p>
            <a:pPr algn="just" eaLnBrk="1" hangingPunct="1">
              <a:lnSpc>
                <a:spcPct val="170000"/>
              </a:lnSpc>
              <a:buFont typeface="Wingdings" pitchFamily="2" charset="2"/>
              <a:buChar char=""/>
            </a:pPr>
            <a:r>
              <a:rPr lang="ru-RU" sz="1000" dirty="0">
                <a:latin typeface="Arial Black" pitchFamily="34" charset="0"/>
                <a:cs typeface="Times New Roman" pitchFamily="18" charset="0"/>
              </a:rPr>
              <a:t>Приказ Министерства образования и науки РФ от 14 июня 2013 г. № 462 «Об утверждении Порядка проведения самообследования образовательной организацией» (зарегистрирован в Минюсте РФ 27 июня 2013 г., № 28908).</a:t>
            </a:r>
            <a:endParaRPr lang="ru-RU" sz="1000" dirty="0">
              <a:latin typeface="Arial Black" pitchFamily="34" charset="0"/>
            </a:endParaRPr>
          </a:p>
          <a:p>
            <a:pPr algn="just" eaLnBrk="1" hangingPunct="1">
              <a:lnSpc>
                <a:spcPct val="170000"/>
              </a:lnSpc>
              <a:buFont typeface="Wingdings" pitchFamily="2" charset="2"/>
              <a:buChar char=""/>
            </a:pPr>
            <a:r>
              <a:rPr lang="ru-RU" sz="1000" dirty="0">
                <a:latin typeface="Arial Black" pitchFamily="34" charset="0"/>
                <a:cs typeface="Times New Roman" pitchFamily="18" charset="0"/>
              </a:rPr>
              <a:t>Устав образовательной организации. </a:t>
            </a:r>
            <a:endParaRPr lang="ru-RU" sz="1000" dirty="0">
              <a:latin typeface="Arial Black" pitchFamily="34" charset="0"/>
            </a:endParaRPr>
          </a:p>
          <a:p>
            <a:pPr eaLnBrk="1" hangingPunct="1">
              <a:lnSpc>
                <a:spcPct val="170000"/>
              </a:lnSpc>
            </a:pPr>
            <a:endParaRPr lang="ru-RU" sz="1000" dirty="0">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66FF"/>
            </a:gs>
            <a:gs pos="100000">
              <a:schemeClr val="bg1">
                <a:shade val="45000"/>
                <a:satMod val="120000"/>
              </a:schemeClr>
            </a:gs>
          </a:gsLst>
          <a:path path="circle">
            <a:fillToRect r="100000" b="100000"/>
          </a:path>
        </a:gradFill>
        <a:effectLst/>
      </p:bgPr>
    </p:bg>
    <p:spTree>
      <p:nvGrpSpPr>
        <p:cNvPr id="1" name=""/>
        <p:cNvGrpSpPr/>
        <p:nvPr/>
      </p:nvGrpSpPr>
      <p:grpSpPr>
        <a:xfrm>
          <a:off x="0" y="0"/>
          <a:ext cx="0" cy="0"/>
          <a:chOff x="0" y="0"/>
          <a:chExt cx="0" cy="0"/>
        </a:xfrm>
      </p:grpSpPr>
      <p:sp>
        <p:nvSpPr>
          <p:cNvPr id="16386" name="Заголовок 1"/>
          <p:cNvSpPr>
            <a:spLocks noGrp="1"/>
          </p:cNvSpPr>
          <p:nvPr>
            <p:ph type="title"/>
          </p:nvPr>
        </p:nvSpPr>
        <p:spPr/>
        <p:txBody>
          <a:bodyPr/>
          <a:lstStyle/>
          <a:p>
            <a:pPr eaLnBrk="1" hangingPunct="1"/>
            <a:r>
              <a:rPr lang="ru-RU" sz="2400" b="1" dirty="0">
                <a:solidFill>
                  <a:srgbClr val="7030A0"/>
                </a:solidFill>
              </a:rPr>
              <a:t>Цели и задачи реализации адаптированной образовательной программы дошкольного образования в соответствии с ФГОС дошкольного образования</a:t>
            </a:r>
          </a:p>
        </p:txBody>
      </p:sp>
      <p:sp>
        <p:nvSpPr>
          <p:cNvPr id="16387" name="Содержимое 2"/>
          <p:cNvSpPr>
            <a:spLocks noGrp="1"/>
          </p:cNvSpPr>
          <p:nvPr>
            <p:ph idx="1"/>
          </p:nvPr>
        </p:nvSpPr>
        <p:spPr/>
        <p:txBody>
          <a:bodyPr/>
          <a:lstStyle/>
          <a:p>
            <a:pPr eaLnBrk="1" hangingPunct="1"/>
            <a:r>
              <a:rPr lang="ru-RU" sz="1800" b="1" u="sng" dirty="0">
                <a:latin typeface="Arial Black" pitchFamily="34" charset="0"/>
              </a:rPr>
              <a:t>Цель:</a:t>
            </a:r>
          </a:p>
          <a:p>
            <a:pPr eaLnBrk="1" hangingPunct="1"/>
            <a:r>
              <a:rPr lang="ru-RU" sz="1800" b="1" dirty="0">
                <a:latin typeface="Arial Black" pitchFamily="34" charset="0"/>
              </a:rPr>
              <a:t>- создание оптимальных условий для всестороннего развития каждого ребёнка и его позитивной социализации, радостного и содержательного проживания периода дошкольного детства.</a:t>
            </a:r>
          </a:p>
          <a:p>
            <a:pPr eaLnBrk="1" hangingPunct="1"/>
            <a:r>
              <a:rPr lang="ru-RU" sz="1800" b="1" dirty="0">
                <a:latin typeface="Arial Black" pitchFamily="34" charset="0"/>
              </a:rPr>
              <a:t>   Адаптированная образовательная программа (далее Программа) определяет содержание и организацию воспитательно-образовательного процесса для детей с задержкой психического развития и направлена на коррекцию недостатков в их развитии, а также профилактику нарушений, имеющих не причинный, а следственный (вторичный, социальный) характер; формирование предпосылок учебной деятельности, обеспечивающих социальную успешность, обеспечение помощи семьям в воспитании детей с задержкой психического развития дошкольного возраста, охране и укреплении их физического и психического здоровья.</a:t>
            </a:r>
            <a:br>
              <a:rPr lang="ru-RU" sz="1800" b="1" dirty="0">
                <a:latin typeface="Arial Black" pitchFamily="34" charset="0"/>
              </a:rPr>
            </a:br>
            <a:endParaRPr lang="ru-RU" sz="1800" dirty="0">
              <a:latin typeface="Arial Black"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4581" name="Rectangle 5"/>
          <p:cNvSpPr>
            <a:spLocks noGrp="1"/>
          </p:cNvSpPr>
          <p:nvPr>
            <p:ph type="title"/>
          </p:nvPr>
        </p:nvSpPr>
        <p:spPr>
          <a:xfrm>
            <a:off x="457200" y="274638"/>
            <a:ext cx="8229600" cy="490537"/>
          </a:xfrm>
        </p:spPr>
        <p:txBody>
          <a:bodyPr/>
          <a:lstStyle/>
          <a:p>
            <a:r>
              <a:rPr lang="ru-RU" sz="1800" dirty="0">
                <a:solidFill>
                  <a:schemeClr val="hlink"/>
                </a:solidFill>
                <a:latin typeface="Arial Black" pitchFamily="34" charset="0"/>
              </a:rPr>
              <a:t>Особенности развития детей с задержкой психического развития</a:t>
            </a:r>
          </a:p>
        </p:txBody>
      </p:sp>
      <p:sp>
        <p:nvSpPr>
          <p:cNvPr id="24582" name="Rectangle 6"/>
          <p:cNvSpPr>
            <a:spLocks noGrp="1"/>
          </p:cNvSpPr>
          <p:nvPr>
            <p:ph type="body" idx="1"/>
          </p:nvPr>
        </p:nvSpPr>
        <p:spPr>
          <a:xfrm>
            <a:off x="457200" y="836613"/>
            <a:ext cx="8229600" cy="5289550"/>
          </a:xfrm>
        </p:spPr>
        <p:txBody>
          <a:bodyPr/>
          <a:lstStyle/>
          <a:p>
            <a:pPr>
              <a:lnSpc>
                <a:spcPct val="80000"/>
              </a:lnSpc>
              <a:buFont typeface="Arial" charset="0"/>
              <a:buNone/>
            </a:pPr>
            <a:r>
              <a:rPr lang="ru-RU" sz="1800" dirty="0"/>
              <a:t>		</a:t>
            </a:r>
            <a:r>
              <a:rPr lang="ru-RU" sz="1800" b="1" dirty="0"/>
              <a:t>Задержка психического развития - это пограничная форма интеллектуальной недостаточности, личная незрелость, негрубое нарушение познавательной сферы, синдром временного отставания психики в целом или отдельных ее функций (моторных, сенсорных, речевых, эмоциональных, волевых). Это не клиническая форма, а замедленный темп развития. ЗПР - это психолого-педагогическое определение одного из распространенных отклонений в психофизическом развитии детей. ЕЕ относят к «пограничной» форме дизонтогенеза, для которой характерен замедленный темп созревания психических структур. Данная популяция детей отличается гетерохронностью проявлений, отклонений в развитии, различной степенью их выраженности, а также разным прогнозом последствий.</a:t>
            </a:r>
          </a:p>
          <a:p>
            <a:pPr>
              <a:lnSpc>
                <a:spcPct val="80000"/>
              </a:lnSpc>
              <a:buFont typeface="Arial" charset="0"/>
              <a:buNone/>
            </a:pPr>
            <a:r>
              <a:rPr lang="ru-RU" sz="1800" b="1" dirty="0"/>
              <a:t>		Данная программа основана на широко используемой в практике классификации задержки психического развития, разработанной К.С. Лебединской (1980) на основе этиопатогенетического подхода. В соответствии с этой классификацией выделены четыре базовых варианта ЗПР:</a:t>
            </a:r>
          </a:p>
          <a:p>
            <a:pPr>
              <a:lnSpc>
                <a:spcPct val="80000"/>
              </a:lnSpc>
            </a:pPr>
            <a:r>
              <a:rPr lang="ru-RU" sz="1800" b="1" i="1" dirty="0"/>
              <a:t>конституционального генеза</a:t>
            </a:r>
            <a:r>
              <a:rPr lang="ru-RU" sz="1800" b="1" dirty="0"/>
              <a:t>. </a:t>
            </a:r>
          </a:p>
          <a:p>
            <a:pPr>
              <a:lnSpc>
                <a:spcPct val="80000"/>
              </a:lnSpc>
            </a:pPr>
            <a:r>
              <a:rPr lang="ru-RU" sz="1800" b="1" i="1" dirty="0"/>
              <a:t>соматогенного генеза</a:t>
            </a:r>
            <a:endParaRPr lang="ru-RU" sz="1800" b="1" dirty="0"/>
          </a:p>
          <a:p>
            <a:pPr>
              <a:lnSpc>
                <a:spcPct val="80000"/>
              </a:lnSpc>
            </a:pPr>
            <a:r>
              <a:rPr lang="ru-RU" sz="1800" b="1" i="1" dirty="0"/>
              <a:t>психогенного генеза</a:t>
            </a:r>
            <a:endParaRPr lang="ru-RU" sz="1800" b="1" dirty="0"/>
          </a:p>
          <a:p>
            <a:pPr>
              <a:lnSpc>
                <a:spcPct val="80000"/>
              </a:lnSpc>
            </a:pPr>
            <a:r>
              <a:rPr lang="ru-RU" sz="1800" b="1" i="1" dirty="0"/>
              <a:t>церебрально-органического генеза</a:t>
            </a:r>
            <a:endParaRPr lang="ru-RU" sz="1800" b="1" dirty="0"/>
          </a:p>
          <a:p>
            <a:pPr>
              <a:lnSpc>
                <a:spcPct val="80000"/>
              </a:lnSpc>
              <a:buFont typeface="Arial" charset="0"/>
              <a:buNone/>
            </a:pPr>
            <a:endParaRPr lang="ru-RU" sz="1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250825" y="567581"/>
            <a:ext cx="8424863" cy="5078313"/>
          </a:xfrm>
          <a:prstGeom prst="rect">
            <a:avLst/>
          </a:prstGeom>
          <a:noFill/>
          <a:ln w="9525">
            <a:noFill/>
            <a:miter lim="800000"/>
            <a:headEnd/>
            <a:tailEnd/>
          </a:ln>
          <a:effectLst/>
        </p:spPr>
        <p:txBody>
          <a:bodyPr anchor="ctr">
            <a:spAutoFit/>
          </a:bodyPr>
          <a:lstStyle/>
          <a:p>
            <a:pPr algn="just"/>
            <a:r>
              <a:rPr lang="ru-RU" b="1" i="1" dirty="0">
                <a:latin typeface="Arial Black" pitchFamily="34" charset="0"/>
              </a:rPr>
              <a:t>Задержка психического развития конституционального происхождения (гармонический психический и психофизический инфантилизм): </a:t>
            </a:r>
          </a:p>
          <a:p>
            <a:pPr algn="just"/>
            <a:r>
              <a:rPr lang="ru-RU" b="1" dirty="0">
                <a:latin typeface="Arial Black" pitchFamily="34" charset="0"/>
              </a:rPr>
              <a:t>на первый план в структуре нарушения выступают признаки эмоциональной и личностной незрелости. Для детей характерны аффективность поведения, эгоцентризм, истерические реакции и т.п. Инфантильность психики ребенка часто сочетается с инфантильным типом телосложения, с «детскостью» мимики, моторики, преобладанием эмоциональных реакций в поведении. Этим детям рекомендуется комплексная коррекция развития педагогическими и медицинскими средствами.  У детей с ЗПР конституционального генеза отмечается наследственно обусловленная парциальная недостаточность отдельных функций: гнозиса, праксиса, зрительной и слуховой памяти, речи. Эти функции лежат в основе формирования межанализаторных навыков, также как рисование, счет, письмо, чтение и т.д.</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250825" y="398195"/>
            <a:ext cx="8424863" cy="6063198"/>
          </a:xfrm>
          <a:prstGeom prst="rect">
            <a:avLst/>
          </a:prstGeom>
          <a:noFill/>
          <a:ln w="9525">
            <a:noFill/>
            <a:miter lim="800000"/>
            <a:headEnd/>
            <a:tailEnd/>
          </a:ln>
          <a:effectLst/>
        </p:spPr>
        <p:txBody>
          <a:bodyPr anchor="ctr">
            <a:spAutoFit/>
          </a:bodyPr>
          <a:lstStyle/>
          <a:p>
            <a:pPr indent="180975"/>
            <a:r>
              <a:rPr lang="ru-RU" i="1" dirty="0">
                <a:latin typeface="Arial Black" pitchFamily="34" charset="0"/>
              </a:rPr>
              <a:t>	</a:t>
            </a:r>
            <a:r>
              <a:rPr lang="ru-RU" sz="1600" i="1" dirty="0">
                <a:latin typeface="Arial Black" pitchFamily="34" charset="0"/>
              </a:rPr>
              <a:t>Задержка психического развития психогенного генеза. </a:t>
            </a:r>
            <a:r>
              <a:rPr lang="ru-RU" sz="1600" dirty="0">
                <a:latin typeface="Arial Black" pitchFamily="34" charset="0"/>
              </a:rPr>
              <a:t>При раннем возникновении и длительном воздействии психотравмирующих факторов у ребенка могут возникнуть стойкие сдвиги в нервно-психической сфере, что приводит к невротическим и неврозоподобным нарушениям, патологическому развитию личности (К.С. Лебединская). В данном случае, на первый план выступают нарушения эмоционально-волевой сферы, снижение работоспособности, несформированность произвольной регуляции поведения.  Дети с ЗПР психогенного генеза с трудом овладевают навыками самообслуживания, трудовыми и учебными навыками. У них нарушаются взаимоотношения с окружающим миром: не сформированы навыки общения со взрослыми и детьми, наблюдается неадекватное поведение в незнакомой и малознакомой обстановке, они не умеют следовать правилам поведения в социуме. Однако эти проблемы не носят органического характера, причина, скорее всего, кроется в том, что ребенок этому «не научен». К данной группе часто относятся дети, воспитывающиеся в условиях депривации (в детских домах, в «неблагополучных» в социальном и эмоциональном планах семьях и т.п.), дети-беспризорники.</a:t>
            </a:r>
          </a:p>
          <a:p>
            <a:pPr indent="180975"/>
            <a:r>
              <a:rPr lang="ru-RU" sz="1600" dirty="0">
                <a:latin typeface="Arial Black" pitchFamily="34" charset="0"/>
              </a:rPr>
              <a:t>	Недостаточный уровень представлений, умений, навыков, соответствующих возрасту, отмечается и у детей, находящихся длительное время в условиях информационной, а часто и эмоциональной депривации </a:t>
            </a:r>
            <a:r>
              <a:rPr lang="ru-RU" sz="1600" b="1" dirty="0">
                <a:latin typeface="Arial Black" pitchFamily="34" charset="0"/>
              </a:rPr>
              <a:t>(</a:t>
            </a:r>
            <a:r>
              <a:rPr lang="ru-RU" sz="1600" dirty="0">
                <a:latin typeface="Arial Black" pitchFamily="34" charset="0"/>
              </a:rPr>
              <a:t>дефицита полноценных эмоциональных отношений со взрослыми</a:t>
            </a:r>
            <a:r>
              <a:rPr lang="ru-RU" dirty="0">
                <a:latin typeface="Arial Black" pitchFamily="34"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323850" y="100102"/>
            <a:ext cx="8208963" cy="6186309"/>
          </a:xfrm>
          <a:prstGeom prst="rect">
            <a:avLst/>
          </a:prstGeom>
          <a:noFill/>
          <a:ln w="9525">
            <a:noFill/>
            <a:miter lim="800000"/>
            <a:headEnd/>
            <a:tailEnd/>
          </a:ln>
          <a:effectLst/>
        </p:spPr>
        <p:txBody>
          <a:bodyPr anchor="ctr">
            <a:spAutoFit/>
          </a:bodyPr>
          <a:lstStyle/>
          <a:p>
            <a:r>
              <a:rPr lang="ru-RU" b="1" i="1" dirty="0">
                <a:latin typeface="Arial Black" pitchFamily="34" charset="0"/>
              </a:rPr>
              <a:t>	Задержка психического развития соматогенного  генеза </a:t>
            </a:r>
            <a:r>
              <a:rPr lang="ru-RU" b="1" dirty="0">
                <a:latin typeface="Arial Black" pitchFamily="34" charset="0"/>
              </a:rPr>
              <a:t>возникает у детей с хроническими соматическими заболеваниями сердца, почек, эндокринной системы и др. Эти причины вызывают задержку развития двигательных и речевых функций детей, замедляют формирование навыков самообслуживания, негативно сказываются на формировании предметно-игровой, элементарной учебной деятельности. Для детей с ЗПР соматогенного генеза характерны явления стойкой физической и психической астении, что приводит к снижению работоспособности и формированию таких черт личности, как робость, боязливость, тревожность. Если эти дети воспитываются в условиях гипо- или гиперопеки, то у них нередко возникает вторичная инфантилизация, формируются черты эмоционально-личностной незрелости, что вместе со снижением работоспособности и повышенной утомляемостью не позволяет ребенку достичь возрастного уровня развития. </a:t>
            </a:r>
          </a:p>
          <a:p>
            <a:r>
              <a:rPr lang="ru-RU" b="1" dirty="0"/>
              <a:t>	В дальнейшем, при благоприятной картине развития занятия с ним продолжаются по «Программе воспитания и обучения дошкольников с ТНР» под ред. Л.В. Лопатиной и др.</a:t>
            </a:r>
            <a:endParaRPr lang="ru-RU" b="1" dirty="0">
              <a:latin typeface="Arial Black" pitchFamily="34" charset="0"/>
            </a:endParaRPr>
          </a:p>
          <a:p>
            <a:endParaRPr lang="ru-RU" b="1" dirty="0">
              <a:latin typeface="Arial Black"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323850" y="187415"/>
            <a:ext cx="8351838" cy="6186309"/>
          </a:xfrm>
          <a:prstGeom prst="rect">
            <a:avLst/>
          </a:prstGeom>
          <a:noFill/>
          <a:ln w="9525">
            <a:noFill/>
            <a:miter lim="800000"/>
            <a:headEnd/>
            <a:tailEnd/>
          </a:ln>
          <a:effectLst/>
        </p:spPr>
        <p:txBody>
          <a:bodyPr anchor="ctr">
            <a:spAutoFit/>
          </a:bodyPr>
          <a:lstStyle/>
          <a:p>
            <a:pPr>
              <a:tabLst>
                <a:tab pos="228600" algn="l"/>
              </a:tabLst>
            </a:pPr>
            <a:r>
              <a:rPr lang="ru-RU" dirty="0"/>
              <a:t>	</a:t>
            </a:r>
            <a:r>
              <a:rPr lang="ru-RU" dirty="0">
                <a:latin typeface="Arial Black" pitchFamily="34" charset="0"/>
              </a:rPr>
              <a:t>Для </a:t>
            </a:r>
            <a:r>
              <a:rPr lang="ru-RU" b="1" i="1" dirty="0">
                <a:latin typeface="Arial Black" pitchFamily="34" charset="0"/>
              </a:rPr>
              <a:t>задержки психического развития церебрально-органического генеза (ЦОГ) </a:t>
            </a:r>
            <a:r>
              <a:rPr lang="ru-RU" dirty="0">
                <a:latin typeface="Arial Black" pitchFamily="34" charset="0"/>
              </a:rPr>
              <a:t>характерны выраженные нарушения эмоционально-волевой и познавательной сферы. Установлено, что при данном варианте ЗПР сочетаются черты незрелости и различной степени повреждения ряда психических функций. В зависимости от их соотношения выделяются две категории детей: </a:t>
            </a:r>
          </a:p>
          <a:p>
            <a:pPr>
              <a:tabLst>
                <a:tab pos="228600" algn="l"/>
              </a:tabLst>
            </a:pPr>
            <a:r>
              <a:rPr lang="ru-RU" i="1" dirty="0">
                <a:latin typeface="Arial Black" pitchFamily="34" charset="0"/>
              </a:rPr>
              <a:t>	Дети с преобладанием черт незрелости эмоциональной сферы по типу органического инфантилизма, </a:t>
            </a:r>
            <a:r>
              <a:rPr lang="ru-RU" dirty="0">
                <a:latin typeface="Arial Black" pitchFamily="34" charset="0"/>
              </a:rPr>
              <a:t>то есть в психологической структуре ЗПР сочетаются несформированность эмоционально-волевой сферы (эти явления преобладают) и недоразвитие познавательной деятельности (выявляется негрубая неврологическая симптоматика). При этом отмечается недостаточная сформированность, истощаемость и дефицитарность высших психических функций, ярко проявляющаяся в произвольной деятельности детей;</a:t>
            </a:r>
          </a:p>
          <a:p>
            <a:pPr>
              <a:tabLst>
                <a:tab pos="228600" algn="l"/>
              </a:tabLst>
            </a:pPr>
            <a:r>
              <a:rPr lang="ru-RU" i="1" dirty="0">
                <a:latin typeface="Arial Black" pitchFamily="34" charset="0"/>
              </a:rPr>
              <a:t>	Дети со стойкими энцефалопатическими расстройствами, парциальными нарушениями корковых функций. </a:t>
            </a:r>
            <a:r>
              <a:rPr lang="ru-RU" dirty="0">
                <a:latin typeface="Arial Black" pitchFamily="34" charset="0"/>
              </a:rPr>
              <a:t>В структуре дефекта у таких детей преобладают интеллектуальные нарушения, нарушения регуляции в области программирования и контроля познавательной деятельности.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C000"/>
            </a:gs>
            <a:gs pos="100000">
              <a:schemeClr val="bg1">
                <a:shade val="45000"/>
                <a:satMod val="120000"/>
              </a:schemeClr>
            </a:gs>
          </a:gsLst>
          <a:path path="circle">
            <a:fillToRect r="100000" b="10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dirty="0">
                <a:solidFill>
                  <a:srgbClr val="FF0000"/>
                </a:solidFill>
                <a:latin typeface="Arial Black" pitchFamily="34" charset="0"/>
                <a:ea typeface="Calibri" panose="020F0502020204030204" pitchFamily="34" charset="0"/>
                <a:cs typeface="Times New Roman" panose="02020603050405020304" pitchFamily="18" charset="0"/>
              </a:rPr>
              <a:t>Разделы программы</a:t>
            </a:r>
            <a:br>
              <a:rPr lang="ru-RU" sz="4800" dirty="0">
                <a:solidFill>
                  <a:srgbClr val="FF0000"/>
                </a:solidFill>
                <a:ea typeface="Times New Roman" panose="02020603050405020304" pitchFamily="18" charset="0"/>
                <a:cs typeface="Times New Roman" panose="02020603050405020304" pitchFamily="18" charset="0"/>
              </a:rPr>
            </a:br>
            <a:endParaRPr lang="ru-RU" dirty="0">
              <a:solidFill>
                <a:srgbClr val="FF0000"/>
              </a:solidFill>
            </a:endParaRPr>
          </a:p>
        </p:txBody>
      </p:sp>
      <p:sp>
        <p:nvSpPr>
          <p:cNvPr id="3" name="Содержимое 2"/>
          <p:cNvSpPr>
            <a:spLocks noGrp="1"/>
          </p:cNvSpPr>
          <p:nvPr>
            <p:ph idx="1"/>
          </p:nvPr>
        </p:nvSpPr>
        <p:spPr/>
        <p:txBody>
          <a:bodyPr rtlCol="0">
            <a:normAutofit fontScale="77500" lnSpcReduction="20000"/>
          </a:bodyPr>
          <a:lstStyle/>
          <a:p>
            <a:pPr marL="285750" indent="-285750" eaLnBrk="1" fontAlgn="auto" hangingPunct="1">
              <a:spcAft>
                <a:spcPts val="0"/>
              </a:spcAft>
              <a:buFont typeface="Wingdings" panose="05000000000000000000" pitchFamily="2" charset="2"/>
              <a:buChar char="Ø"/>
              <a:defRPr/>
            </a:pPr>
            <a:r>
              <a:rPr lang="ru-RU" u="sng" dirty="0">
                <a:latin typeface="Arial Black" pitchFamily="34" charset="0"/>
                <a:cs typeface="Times New Roman" panose="02020603050405020304" pitchFamily="18" charset="0"/>
              </a:rPr>
              <a:t>Целевой - </a:t>
            </a:r>
          </a:p>
          <a:p>
            <a:pPr eaLnBrk="1" fontAlgn="auto" hangingPunct="1">
              <a:spcAft>
                <a:spcPts val="0"/>
              </a:spcAft>
              <a:buFont typeface="Arial" pitchFamily="34" charset="0"/>
              <a:buChar char="•"/>
              <a:defRPr/>
            </a:pPr>
            <a:r>
              <a:rPr lang="ru-RU" dirty="0">
                <a:latin typeface="Arial Black" pitchFamily="34" charset="0"/>
                <a:cs typeface="Times New Roman" panose="02020603050405020304" pitchFamily="18" charset="0"/>
              </a:rPr>
              <a:t>состоит из пояснительной записки и целевых ориентиров</a:t>
            </a:r>
          </a:p>
          <a:p>
            <a:pPr eaLnBrk="1" fontAlgn="auto" hangingPunct="1">
              <a:spcAft>
                <a:spcPts val="0"/>
              </a:spcAft>
              <a:buFont typeface="Arial" pitchFamily="34" charset="0"/>
              <a:buChar char="•"/>
              <a:defRPr/>
            </a:pPr>
            <a:endParaRPr lang="ru-RU" dirty="0">
              <a:latin typeface="Arial Black" pitchFamily="34" charset="0"/>
              <a:cs typeface="Times New Roman" panose="02020603050405020304" pitchFamily="18" charset="0"/>
            </a:endParaRPr>
          </a:p>
          <a:p>
            <a:pPr marL="285750" indent="-285750" eaLnBrk="1" fontAlgn="auto" hangingPunct="1">
              <a:spcAft>
                <a:spcPts val="0"/>
              </a:spcAft>
              <a:buFont typeface="Wingdings" panose="05000000000000000000" pitchFamily="2" charset="2"/>
              <a:buChar char="Ø"/>
              <a:defRPr/>
            </a:pPr>
            <a:r>
              <a:rPr lang="ru-RU" u="sng" dirty="0">
                <a:latin typeface="Arial Black" pitchFamily="34" charset="0"/>
                <a:cs typeface="Times New Roman" panose="02020603050405020304" pitchFamily="18" charset="0"/>
              </a:rPr>
              <a:t>Содержательный</a:t>
            </a:r>
            <a:r>
              <a:rPr lang="ru-RU" dirty="0">
                <a:latin typeface="Arial Black" pitchFamily="34" charset="0"/>
                <a:cs typeface="Times New Roman" panose="02020603050405020304" pitchFamily="18" charset="0"/>
              </a:rPr>
              <a:t> -</a:t>
            </a:r>
          </a:p>
          <a:p>
            <a:pPr eaLnBrk="1" fontAlgn="auto" hangingPunct="1">
              <a:spcAft>
                <a:spcPts val="0"/>
              </a:spcAft>
              <a:buFont typeface="Arial" pitchFamily="34" charset="0"/>
              <a:buChar char="•"/>
              <a:defRPr/>
            </a:pPr>
            <a:r>
              <a:rPr lang="ru-RU" dirty="0">
                <a:latin typeface="Arial Black" pitchFamily="34" charset="0"/>
                <a:cs typeface="Times New Roman" panose="02020603050405020304" pitchFamily="18" charset="0"/>
              </a:rPr>
              <a:t>отражает общее содержание программы </a:t>
            </a:r>
          </a:p>
          <a:p>
            <a:pPr eaLnBrk="1" fontAlgn="auto" hangingPunct="1">
              <a:spcAft>
                <a:spcPts val="0"/>
              </a:spcAft>
              <a:buFont typeface="Arial" pitchFamily="34" charset="0"/>
              <a:buChar char="•"/>
              <a:defRPr/>
            </a:pPr>
            <a:endParaRPr lang="ru-RU" dirty="0">
              <a:latin typeface="Arial Black" pitchFamily="34" charset="0"/>
              <a:cs typeface="Times New Roman" panose="02020603050405020304" pitchFamily="18" charset="0"/>
            </a:endParaRPr>
          </a:p>
          <a:p>
            <a:pPr marL="285750" indent="-285750" eaLnBrk="1" fontAlgn="auto" hangingPunct="1">
              <a:spcAft>
                <a:spcPts val="0"/>
              </a:spcAft>
              <a:buFont typeface="Wingdings" panose="05000000000000000000" pitchFamily="2" charset="2"/>
              <a:buChar char="Ø"/>
              <a:defRPr/>
            </a:pPr>
            <a:r>
              <a:rPr lang="ru-RU" u="sng" dirty="0">
                <a:latin typeface="Arial Black" pitchFamily="34" charset="0"/>
                <a:cs typeface="Times New Roman" panose="02020603050405020304" pitchFamily="18" charset="0"/>
              </a:rPr>
              <a:t>Организационный </a:t>
            </a:r>
            <a:r>
              <a:rPr lang="ru-RU" dirty="0">
                <a:latin typeface="Arial Black" pitchFamily="34" charset="0"/>
                <a:cs typeface="Times New Roman" panose="02020603050405020304" pitchFamily="18" charset="0"/>
              </a:rPr>
              <a:t>-</a:t>
            </a:r>
          </a:p>
          <a:p>
            <a:pPr eaLnBrk="1" fontAlgn="auto" hangingPunct="1">
              <a:spcAft>
                <a:spcPts val="0"/>
              </a:spcAft>
              <a:buFont typeface="Arial" pitchFamily="34" charset="0"/>
              <a:buChar char="•"/>
              <a:defRPr/>
            </a:pPr>
            <a:r>
              <a:rPr lang="ru-RU" dirty="0">
                <a:latin typeface="Arial Black" pitchFamily="34" charset="0"/>
                <a:cs typeface="Times New Roman" panose="02020603050405020304" pitchFamily="18" charset="0"/>
              </a:rPr>
              <a:t>отражает режим дня, особенности развивающей среды, организацию образовательного </a:t>
            </a:r>
            <a:r>
              <a:rPr lang="ru-RU" dirty="0">
                <a:latin typeface="Times New Roman" panose="02020603050405020304" pitchFamily="18" charset="0"/>
                <a:cs typeface="Times New Roman" panose="02020603050405020304" pitchFamily="18" charset="0"/>
              </a:rPr>
              <a:t>процесса</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TotalTime>
  <Words>2262</Words>
  <Application>Microsoft Office PowerPoint</Application>
  <PresentationFormat>Экран (4:3)</PresentationFormat>
  <Paragraphs>140</Paragraphs>
  <Slides>14</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Arial Black</vt:lpstr>
      <vt:lpstr>Calibri</vt:lpstr>
      <vt:lpstr>Times New Roman</vt:lpstr>
      <vt:lpstr>Wingdings</vt:lpstr>
      <vt:lpstr>Тема Office</vt:lpstr>
      <vt:lpstr>Адаптированная образовательная программа дошкольного образования для детей с ЗПР (далее Программа) </vt:lpstr>
      <vt:lpstr>Нормативно-правовая база</vt:lpstr>
      <vt:lpstr>Цели и задачи реализации адаптированной образовательной программы дошкольного образования в соответствии с ФГОС дошкольного образования</vt:lpstr>
      <vt:lpstr>Особенности развития детей с задержкой психического развития</vt:lpstr>
      <vt:lpstr>Презентация PowerPoint</vt:lpstr>
      <vt:lpstr>Презентация PowerPoint</vt:lpstr>
      <vt:lpstr>Презентация PowerPoint</vt:lpstr>
      <vt:lpstr>Презентация PowerPoint</vt:lpstr>
      <vt:lpstr>Разделы программы </vt:lpstr>
      <vt:lpstr>Принципы и подходы к формированию адаптированной образовательной программы: </vt:lpstr>
      <vt:lpstr>Особенности осуществления образовательного процесса: </vt:lpstr>
      <vt:lpstr>Условия для организации специального коррекционно-развивающего воспитания и обучения детей с ЗПР:</vt:lpstr>
      <vt:lpstr>Виды детской деятельности для реализации задач Программы: </vt:lpstr>
      <vt:lpstr>Работа с семьей выстроена по следующим направлениям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Адаптированная образовательная программа дошкольного образования для детей с ЗПР (далее Программа)</dc:title>
  <dc:creator>Мвидео</dc:creator>
  <cp:lastModifiedBy>Ольга Мельникова</cp:lastModifiedBy>
  <cp:revision>25</cp:revision>
  <dcterms:created xsi:type="dcterms:W3CDTF">2017-03-06T08:40:58Z</dcterms:created>
  <dcterms:modified xsi:type="dcterms:W3CDTF">2021-03-26T16:23:34Z</dcterms:modified>
</cp:coreProperties>
</file>