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5" r:id="rId7"/>
    <p:sldId id="276" r:id="rId8"/>
    <p:sldId id="277" r:id="rId9"/>
    <p:sldId id="278" r:id="rId10"/>
    <p:sldId id="281" r:id="rId11"/>
    <p:sldId id="280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10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4645-71FD-44DC-BB43-DF7759587461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D0FC3-A76B-4307-AEA5-D81EF6DEF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269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4645-71FD-44DC-BB43-DF7759587461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D0FC3-A76B-4307-AEA5-D81EF6DEF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135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4645-71FD-44DC-BB43-DF7759587461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D0FC3-A76B-4307-AEA5-D81EF6DEF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388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4645-71FD-44DC-BB43-DF7759587461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D0FC3-A76B-4307-AEA5-D81EF6DEF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386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4645-71FD-44DC-BB43-DF7759587461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D0FC3-A76B-4307-AEA5-D81EF6DEF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25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4645-71FD-44DC-BB43-DF7759587461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D0FC3-A76B-4307-AEA5-D81EF6DEF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611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4645-71FD-44DC-BB43-DF7759587461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D0FC3-A76B-4307-AEA5-D81EF6DEF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135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4645-71FD-44DC-BB43-DF7759587461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D0FC3-A76B-4307-AEA5-D81EF6DEF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499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4645-71FD-44DC-BB43-DF7759587461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D0FC3-A76B-4307-AEA5-D81EF6DEF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68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4645-71FD-44DC-BB43-DF7759587461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D0FC3-A76B-4307-AEA5-D81EF6DEF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506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4645-71FD-44DC-BB43-DF7759587461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D0FC3-A76B-4307-AEA5-D81EF6DEF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6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24645-71FD-44DC-BB43-DF7759587461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D0FC3-A76B-4307-AEA5-D81EF6DEF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42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69824"/>
            <a:ext cx="9144000" cy="559133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057992" y="269824"/>
            <a:ext cx="79148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Comic Sans MS" panose="030F0702030302020204" pitchFamily="66" charset="0"/>
                <a:cs typeface="Arial" charset="0"/>
              </a:rPr>
              <a:t>Муниципальное бюджетное общеобразовательное учреждение Сиверская средняя общеобразовательная школа №3 (структурное подразделение – дошкольные группы)</a:t>
            </a:r>
            <a:endParaRPr lang="ru-RU" sz="2000" dirty="0">
              <a:latin typeface="Comic Sans MS" panose="030F0702030302020204" pitchFamily="66" charset="0"/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27816" y="2398426"/>
            <a:ext cx="6100997" cy="204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i="1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Дополнительная</a:t>
            </a:r>
            <a:r>
              <a:rPr lang="ru-RU" sz="2000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общеразвивающая программа художественно-эстетической </a:t>
            </a:r>
            <a:r>
              <a:rPr lang="ru-RU" sz="20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направленности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smtClean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Маленький художник</a:t>
            </a:r>
            <a:r>
              <a:rPr lang="ru-RU" sz="2400" b="1" dirty="0" smtClean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 smtClean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Срок реализации программы 4 года</a:t>
            </a:r>
            <a:endParaRPr lang="ru-RU" sz="16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158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69824"/>
            <a:ext cx="9144000" cy="559133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057992" y="269824"/>
            <a:ext cx="70153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>
              <a:latin typeface="Comic Sans MS" pitchFamily="66" charset="0"/>
              <a:cs typeface="Arial" charset="0"/>
            </a:endParaRPr>
          </a:p>
          <a:p>
            <a:pPr algn="ctr"/>
            <a:endParaRPr lang="ru-RU" dirty="0">
              <a:latin typeface="Comic Sans MS" pitchFamily="66" charset="0"/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24000" y="439634"/>
            <a:ext cx="10063163" cy="7325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Comic Sans MS" panose="030F0702030302020204" pitchFamily="66" charset="0"/>
              </a:rPr>
              <a:t>Формы взаимодействия с семьями </a:t>
            </a:r>
            <a:r>
              <a:rPr lang="ru-RU" sz="2000" b="1" dirty="0" smtClean="0">
                <a:latin typeface="Comic Sans MS" panose="030F0702030302020204" pitchFamily="66" charset="0"/>
              </a:rPr>
              <a:t>воспитанников</a:t>
            </a:r>
          </a:p>
          <a:p>
            <a:r>
              <a:rPr lang="ru-RU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Цель</a:t>
            </a:r>
            <a:r>
              <a:rPr lang="ru-RU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Comic Sans MS" panose="030F0702030302020204" pitchFamily="66" charset="0"/>
              </a:rPr>
              <a:t>взаимодействия с семьей — сделать родителей активными участниками образовательного процесса, оказав им помощь в реализации ответственности за воспитание и обучение детей. </a:t>
            </a:r>
          </a:p>
          <a:p>
            <a:pPr lvl="0"/>
            <a:r>
              <a:rPr lang="ru-RU" b="1" dirty="0">
                <a:solidFill>
                  <a:prstClr val="black"/>
                </a:solidFill>
                <a:latin typeface="Comic Sans MS" panose="030F0702030302020204" pitchFamily="66" charset="0"/>
              </a:rPr>
              <a:t>Задачи:</a:t>
            </a:r>
            <a:endParaRPr lang="ru-RU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 fontAlgn="base"/>
            <a:r>
              <a:rPr lang="ru-RU" dirty="0">
                <a:solidFill>
                  <a:prstClr val="black"/>
                </a:solidFill>
                <a:latin typeface="Comic Sans MS" panose="030F0702030302020204" pitchFamily="66" charset="0"/>
              </a:rPr>
              <a:t>- постоянно изучать запросы и потребности в дошкольном образовании семьей; </a:t>
            </a:r>
          </a:p>
          <a:p>
            <a:pPr marL="285750" lvl="0" indent="-285750" fontAlgn="base">
              <a:buFontTx/>
              <a:buChar char="-"/>
            </a:pPr>
            <a:r>
              <a:rPr lang="ru-RU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повышать </a:t>
            </a:r>
            <a:r>
              <a:rPr lang="ru-RU" dirty="0">
                <a:solidFill>
                  <a:prstClr val="black"/>
                </a:solidFill>
                <a:latin typeface="Comic Sans MS" panose="030F0702030302020204" pitchFamily="66" charset="0"/>
              </a:rPr>
              <a:t>психологическую компетентность родителей</a:t>
            </a:r>
            <a:r>
              <a:rPr lang="ru-RU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,</a:t>
            </a:r>
            <a:endParaRPr lang="ru-RU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 fontAlgn="base"/>
            <a:r>
              <a:rPr lang="ru-RU" dirty="0">
                <a:solidFill>
                  <a:prstClr val="black"/>
                </a:solidFill>
                <a:latin typeface="Comic Sans MS" panose="030F0702030302020204" pitchFamily="66" charset="0"/>
              </a:rPr>
              <a:t>- создавать условия для доверительного, неформального общения педагогов с родителями.</a:t>
            </a:r>
          </a:p>
          <a:p>
            <a:pPr lvl="0"/>
            <a:r>
              <a:rPr lang="ru-RU" dirty="0">
                <a:solidFill>
                  <a:prstClr val="black"/>
                </a:solidFill>
                <a:latin typeface="Comic Sans MS" panose="030F0702030302020204" pitchFamily="66" charset="0"/>
              </a:rPr>
              <a:t>Привлечение родителей расширяет круг общения, повышает мотивацию и интерес детей. Совместные занятия с мамой или папой - это качественное время, проведенное со своим малышом, которое помогает родителям увидеть, как интересно можно развивать своего ребенка дома, как правильно играть.</a:t>
            </a:r>
          </a:p>
          <a:p>
            <a:pPr lvl="0"/>
            <a:r>
              <a:rPr lang="ru-RU" b="1" dirty="0">
                <a:solidFill>
                  <a:prstClr val="black"/>
                </a:solidFill>
                <a:latin typeface="Comic Sans MS" panose="030F0702030302020204" pitchFamily="66" charset="0"/>
              </a:rPr>
              <a:t>Формы взаимодействия с родителями</a:t>
            </a:r>
            <a:r>
              <a:rPr lang="ru-RU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:</a:t>
            </a:r>
            <a:endParaRPr lang="ru-RU" b="1" dirty="0">
              <a:latin typeface="Comic Sans MS" panose="030F0702030302020204" pitchFamily="66" charset="0"/>
            </a:endParaRPr>
          </a:p>
          <a:p>
            <a:pPr indent="457200">
              <a:lnSpc>
                <a:spcPct val="150000"/>
              </a:lnSpc>
            </a:pPr>
            <a:r>
              <a:rPr lang="ru-RU" dirty="0" smtClean="0">
                <a:latin typeface="Comic Sans MS" panose="030F0702030302020204" pitchFamily="66" charset="0"/>
              </a:rPr>
              <a:t>-выставки совместных работ родителей и воспитанников,</a:t>
            </a:r>
          </a:p>
          <a:p>
            <a:pPr indent="457200">
              <a:lnSpc>
                <a:spcPct val="150000"/>
              </a:lnSpc>
            </a:pPr>
            <a:r>
              <a:rPr lang="ru-RU" dirty="0" smtClean="0">
                <a:latin typeface="Comic Sans MS" panose="030F0702030302020204" pitchFamily="66" charset="0"/>
              </a:rPr>
              <a:t>-художественный досуг с участием родителей,</a:t>
            </a:r>
          </a:p>
          <a:p>
            <a:pPr indent="457200">
              <a:lnSpc>
                <a:spcPct val="150000"/>
              </a:lnSpc>
            </a:pPr>
            <a:r>
              <a:rPr lang="ru-RU" dirty="0" smtClean="0">
                <a:latin typeface="Comic Sans MS" panose="030F0702030302020204" pitchFamily="66" charset="0"/>
              </a:rPr>
              <a:t>-оформление группового помещения к праздникам,</a:t>
            </a:r>
          </a:p>
          <a:p>
            <a:pPr indent="457200">
              <a:lnSpc>
                <a:spcPct val="150000"/>
              </a:lnSpc>
            </a:pPr>
            <a:r>
              <a:rPr lang="ru-RU" dirty="0" smtClean="0">
                <a:latin typeface="Comic Sans MS" panose="030F0702030302020204" pitchFamily="66" charset="0"/>
              </a:rPr>
              <a:t>-консультативные встречи,</a:t>
            </a:r>
          </a:p>
          <a:p>
            <a:pPr indent="457200">
              <a:lnSpc>
                <a:spcPct val="150000"/>
              </a:lnSpc>
            </a:pPr>
            <a:r>
              <a:rPr lang="ru-RU" dirty="0" smtClean="0">
                <a:latin typeface="Comic Sans MS" panose="030F0702030302020204" pitchFamily="66" charset="0"/>
              </a:rPr>
              <a:t>-открытые занятия.</a:t>
            </a:r>
          </a:p>
          <a:p>
            <a:pPr indent="457200">
              <a:lnSpc>
                <a:spcPct val="150000"/>
              </a:lnSpc>
            </a:pPr>
            <a:r>
              <a:rPr lang="ru-RU" dirty="0" smtClean="0">
                <a:latin typeface="Comic Sans MS" panose="030F0702030302020204" pitchFamily="66" charset="0"/>
              </a:rPr>
              <a:t>-совместное творчество и т.д.</a:t>
            </a:r>
          </a:p>
          <a:p>
            <a:pPr indent="457200">
              <a:lnSpc>
                <a:spcPct val="150000"/>
              </a:lnSpc>
            </a:pPr>
            <a:r>
              <a:rPr lang="ru-RU" dirty="0" smtClean="0">
                <a:latin typeface="Comic Sans MS" panose="030F0702030302020204" pitchFamily="66" charset="0"/>
                <a:ea typeface="Times New Roman" panose="02020603050405020304" pitchFamily="18" charset="0"/>
              </a:rPr>
              <a:t/>
            </a:r>
            <a:br>
              <a:rPr lang="ru-RU" dirty="0" smtClean="0">
                <a:latin typeface="Comic Sans MS" panose="030F0702030302020204" pitchFamily="66" charset="0"/>
                <a:ea typeface="Times New Roman" panose="02020603050405020304" pitchFamily="18" charset="0"/>
              </a:rPr>
            </a:b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20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69824"/>
            <a:ext cx="9144000" cy="559133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057992" y="269824"/>
            <a:ext cx="70153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>
              <a:latin typeface="Comic Sans MS" pitchFamily="66" charset="0"/>
              <a:cs typeface="Arial" charset="0"/>
            </a:endParaRPr>
          </a:p>
          <a:p>
            <a:pPr algn="ctr"/>
            <a:endParaRPr lang="ru-RU" dirty="0">
              <a:latin typeface="Comic Sans MS" pitchFamily="66" charset="0"/>
              <a:cs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84420" y="134911"/>
            <a:ext cx="11092721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000000"/>
                </a:solidFill>
                <a:latin typeface="Comic Sans MS" panose="030F0702030302020204" pitchFamily="66" charset="0"/>
                <a:ea typeface="Times New Roman" pitchFamily="18" charset="0"/>
                <a:cs typeface="Arial" pitchFamily="34" charset="0"/>
              </a:rPr>
              <a:t>Для реализации программы используется следующая литература</a:t>
            </a:r>
            <a:r>
              <a:rPr lang="ru-RU" sz="2000" b="1" dirty="0" smtClean="0">
                <a:solidFill>
                  <a:srgbClr val="000000"/>
                </a:solidFill>
                <a:latin typeface="Comic Sans MS" panose="030F0702030302020204" pitchFamily="66" charset="0"/>
                <a:ea typeface="Times New Roman" pitchFamily="18" charset="0"/>
                <a:cs typeface="Arial" pitchFamily="34" charset="0"/>
              </a:rPr>
              <a:t>: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lvl="0" indent="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Comic Sans MS" panose="030F0702030302020204" pitchFamily="66" charset="0"/>
              </a:rPr>
              <a:t>1.Т.С.Комарова «Детское художественное творчество» для занятий с детьми </a:t>
            </a:r>
            <a:r>
              <a:rPr lang="ru-RU" dirty="0" smtClean="0">
                <a:latin typeface="Comic Sans MS" panose="030F0702030302020204" pitchFamily="66" charset="0"/>
              </a:rPr>
              <a:t>3- </a:t>
            </a:r>
            <a:r>
              <a:rPr lang="ru-RU" dirty="0">
                <a:latin typeface="Comic Sans MS" panose="030F0702030302020204" pitchFamily="66" charset="0"/>
              </a:rPr>
              <a:t>7 лет; Издательство : «Мозаика-Синтез», 2015.-160с </a:t>
            </a:r>
          </a:p>
          <a:p>
            <a:pPr lvl="0" indent="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Comic Sans MS" panose="030F0702030302020204" pitchFamily="66" charset="0"/>
              </a:rPr>
              <a:t>2. Т.С. Комарова « Изобразительная деятельность в детском саду»,. Младшая группа Издательство : «Мозаика-Синтез», 2015.-112с</a:t>
            </a:r>
          </a:p>
          <a:p>
            <a:pPr lvl="0" indent="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Comic Sans MS" panose="030F0702030302020204" pitchFamily="66" charset="0"/>
              </a:rPr>
              <a:t> 3. Т.С. Комарова « Изобразительная деятельность в детском саду»,. Средняя группа Издательство : «Мозаика-Синтез», 2015.-96с</a:t>
            </a:r>
          </a:p>
          <a:p>
            <a:pPr lvl="0" indent="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Comic Sans MS" panose="030F0702030302020204" pitchFamily="66" charset="0"/>
              </a:rPr>
              <a:t> 4. Т.С. Комарова « Изобразительная деятельность в детском саду», Старшая группа Издательство : «Мозаика-Синтез», 2015.-115с </a:t>
            </a:r>
          </a:p>
          <a:p>
            <a:pPr lvl="0" indent="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Comic Sans MS" panose="030F0702030302020204" pitchFamily="66" charset="0"/>
              </a:rPr>
              <a:t>5. </a:t>
            </a:r>
            <a:r>
              <a:rPr lang="ru-RU" dirty="0" err="1">
                <a:latin typeface="Comic Sans MS" panose="030F0702030302020204" pitchFamily="66" charset="0"/>
              </a:rPr>
              <a:t>Д.Н.Колдина</a:t>
            </a:r>
            <a:r>
              <a:rPr lang="ru-RU" dirty="0">
                <a:latin typeface="Comic Sans MS" panose="030F0702030302020204" pitchFamily="66" charset="0"/>
              </a:rPr>
              <a:t> «Рисование с детьми3-4 года» Издательство : «Мозаика-Синтез», 2016.-64с </a:t>
            </a:r>
          </a:p>
          <a:p>
            <a:pPr lvl="0" indent="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Comic Sans MS" panose="030F0702030302020204" pitchFamily="66" charset="0"/>
              </a:rPr>
              <a:t>6. </a:t>
            </a:r>
            <a:r>
              <a:rPr lang="ru-RU" dirty="0" err="1">
                <a:latin typeface="Comic Sans MS" panose="030F0702030302020204" pitchFamily="66" charset="0"/>
              </a:rPr>
              <a:t>Д.Н.Колдина</a:t>
            </a:r>
            <a:r>
              <a:rPr lang="ru-RU" dirty="0">
                <a:latin typeface="Comic Sans MS" panose="030F0702030302020204" pitchFamily="66" charset="0"/>
              </a:rPr>
              <a:t> «Рисование с детьми 4-5 лет» Издательство : «Мозаика-Синтез», 2016.-64с</a:t>
            </a:r>
          </a:p>
          <a:p>
            <a:pPr lvl="0" indent="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Comic Sans MS" panose="030F0702030302020204" pitchFamily="66" charset="0"/>
              </a:rPr>
              <a:t>7. </a:t>
            </a:r>
            <a:r>
              <a:rPr lang="ru-RU" dirty="0" err="1">
                <a:latin typeface="Comic Sans MS" panose="030F0702030302020204" pitchFamily="66" charset="0"/>
              </a:rPr>
              <a:t>Д.Н.Колдина</a:t>
            </a:r>
            <a:r>
              <a:rPr lang="ru-RU" dirty="0">
                <a:latin typeface="Comic Sans MS" panose="030F0702030302020204" pitchFamily="66" charset="0"/>
              </a:rPr>
              <a:t> «Рисование с детьми </a:t>
            </a:r>
            <a:r>
              <a:rPr lang="ru-RU" dirty="0" smtClean="0">
                <a:latin typeface="Comic Sans MS" panose="030F0702030302020204" pitchFamily="66" charset="0"/>
              </a:rPr>
              <a:t>5-7 </a:t>
            </a:r>
            <a:r>
              <a:rPr lang="ru-RU" dirty="0">
                <a:latin typeface="Comic Sans MS" panose="030F0702030302020204" pitchFamily="66" charset="0"/>
              </a:rPr>
              <a:t>лет » Издательство : «Мозаика-Синтез», 2015.-112с</a:t>
            </a:r>
          </a:p>
          <a:p>
            <a:pPr lvl="0" indent="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Comic Sans MS" panose="030F0702030302020204" pitchFamily="66" charset="0"/>
              </a:rPr>
              <a:t> 8. </a:t>
            </a:r>
            <a:r>
              <a:rPr lang="ru-RU" dirty="0" err="1">
                <a:latin typeface="Comic Sans MS" panose="030F0702030302020204" pitchFamily="66" charset="0"/>
              </a:rPr>
              <a:t>Д.Н.Колдина</a:t>
            </a:r>
            <a:r>
              <a:rPr lang="ru-RU" dirty="0">
                <a:latin typeface="Comic Sans MS" panose="030F0702030302020204" pitchFamily="66" charset="0"/>
              </a:rPr>
              <a:t> «Аппликация с детьми 4-5 лет», Издательство : «</a:t>
            </a:r>
            <a:r>
              <a:rPr lang="ru-RU" dirty="0" err="1">
                <a:latin typeface="Comic Sans MS" panose="030F0702030302020204" pitchFamily="66" charset="0"/>
              </a:rPr>
              <a:t>МозаикаСинтез</a:t>
            </a:r>
            <a:r>
              <a:rPr lang="ru-RU" dirty="0">
                <a:latin typeface="Comic Sans MS" panose="030F0702030302020204" pitchFamily="66" charset="0"/>
              </a:rPr>
              <a:t>», 2015.-64с</a:t>
            </a:r>
          </a:p>
          <a:p>
            <a:pPr lvl="0" indent="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Comic Sans MS" panose="030F0702030302020204" pitchFamily="66" charset="0"/>
              </a:rPr>
              <a:t> 9. </a:t>
            </a:r>
            <a:r>
              <a:rPr lang="ru-RU" dirty="0" err="1">
                <a:latin typeface="Comic Sans MS" panose="030F0702030302020204" pitchFamily="66" charset="0"/>
              </a:rPr>
              <a:t>Д.Н.Колдина</a:t>
            </a:r>
            <a:r>
              <a:rPr lang="ru-RU" dirty="0">
                <a:latin typeface="Comic Sans MS" panose="030F0702030302020204" pitchFamily="66" charset="0"/>
              </a:rPr>
              <a:t> «Аппликация с детьми </a:t>
            </a:r>
            <a:r>
              <a:rPr lang="ru-RU" dirty="0" smtClean="0">
                <a:latin typeface="Comic Sans MS" panose="030F0702030302020204" pitchFamily="66" charset="0"/>
              </a:rPr>
              <a:t>5-7 </a:t>
            </a:r>
            <a:r>
              <a:rPr lang="ru-RU" dirty="0">
                <a:latin typeface="Comic Sans MS" panose="030F0702030302020204" pitchFamily="66" charset="0"/>
              </a:rPr>
              <a:t>лет», Издательство : «</a:t>
            </a:r>
            <a:r>
              <a:rPr lang="ru-RU" dirty="0" err="1">
                <a:latin typeface="Comic Sans MS" panose="030F0702030302020204" pitchFamily="66" charset="0"/>
              </a:rPr>
              <a:t>МозаикаСинтез</a:t>
            </a:r>
            <a:r>
              <a:rPr lang="ru-RU" dirty="0">
                <a:latin typeface="Comic Sans MS" panose="030F0702030302020204" pitchFamily="66" charset="0"/>
              </a:rPr>
              <a:t>», 2015.-64с</a:t>
            </a:r>
          </a:p>
          <a:p>
            <a:pPr lvl="0" indent="45720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Comic Sans MS" panose="030F0702030302020204" pitchFamily="66" charset="0"/>
              </a:rPr>
              <a:t> </a:t>
            </a:r>
            <a:endParaRPr lang="ru-RU" b="1" dirty="0">
              <a:solidFill>
                <a:srgbClr val="000000"/>
              </a:solidFill>
              <a:latin typeface="Comic Sans MS" panose="030F0702030302020204" pitchFamily="66" charset="0"/>
              <a:ea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715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69824"/>
            <a:ext cx="9144000" cy="559133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057992" y="269824"/>
            <a:ext cx="70153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>
              <a:latin typeface="Comic Sans MS" pitchFamily="66" charset="0"/>
              <a:cs typeface="Arial" charset="0"/>
            </a:endParaRPr>
          </a:p>
          <a:p>
            <a:pPr algn="ctr"/>
            <a:endParaRPr lang="ru-RU" dirty="0">
              <a:latin typeface="Comic Sans MS" pitchFamily="66" charset="0"/>
              <a:cs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1434" y="269824"/>
            <a:ext cx="11240814" cy="6386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Comic Sans MS" pitchFamily="66" charset="0"/>
              <a:ea typeface="Times New Roman" pitchFamily="18" charset="0"/>
              <a:cs typeface="Arial" pitchFamily="34" charset="0"/>
            </a:endParaRPr>
          </a:p>
          <a:p>
            <a:pPr lvl="1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Comic Sans MS" panose="030F0702030302020204" pitchFamily="66" charset="0"/>
                <a:ea typeface="Times New Roman" pitchFamily="18" charset="0"/>
                <a:cs typeface="Arial" pitchFamily="34" charset="0"/>
              </a:rPr>
              <a:t>Цели и задачи программы</a:t>
            </a:r>
          </a:p>
          <a:p>
            <a:pPr lvl="1" algn="ctr"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latin typeface="Comic Sans MS" panose="030F0702030302020204" pitchFamily="66" charset="0"/>
              <a:ea typeface="Times New Roman" pitchFamily="18" charset="0"/>
              <a:cs typeface="Arial" pitchFamily="34" charset="0"/>
            </a:endParaRPr>
          </a:p>
          <a:p>
            <a:pPr lvl="1" indent="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Comic Sans MS" panose="030F0702030302020204" pitchFamily="66" charset="0"/>
              </a:rPr>
              <a:t>Цель - формирование у детей эстетического отношения и художественно-творческих способностей в изобразительной деятельности.                                                                                                     Задачи: </a:t>
            </a:r>
          </a:p>
          <a:p>
            <a:pPr marL="914400" lvl="1" indent="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dirty="0" smtClean="0">
                <a:latin typeface="Comic Sans MS" panose="030F0702030302020204" pitchFamily="66" charset="0"/>
              </a:rPr>
              <a:t>Развитие эстетического восприятия художественных образов (в произведениях искусства) и предметов (явлений) окружающего мира как эстетических объектов. </a:t>
            </a:r>
          </a:p>
          <a:p>
            <a:pPr marL="914400" lvl="1" indent="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dirty="0" smtClean="0">
                <a:latin typeface="Comic Sans MS" panose="030F0702030302020204" pitchFamily="66" charset="0"/>
              </a:rPr>
              <a:t>Создание условий для свободного экспериментирования с художественными материалами и инструментами.</a:t>
            </a:r>
          </a:p>
          <a:p>
            <a:pPr marL="914400" lvl="1" indent="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dirty="0" smtClean="0">
                <a:latin typeface="Comic Sans MS" panose="030F0702030302020204" pitchFamily="66" charset="0"/>
              </a:rPr>
              <a:t>  Ознакомление с универсальным «языком» искусства - средствами художественно-образной выразительности. </a:t>
            </a:r>
          </a:p>
          <a:p>
            <a:pPr marL="914400" lvl="1" indent="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dirty="0" smtClean="0">
                <a:latin typeface="Comic Sans MS" panose="030F0702030302020204" pitchFamily="66" charset="0"/>
              </a:rPr>
              <a:t> Амплификация (обогащение) индивидуального художественно-эстетического опыта.</a:t>
            </a:r>
          </a:p>
          <a:p>
            <a:pPr marL="914400" lvl="1" indent="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dirty="0" smtClean="0">
                <a:latin typeface="Comic Sans MS" panose="030F0702030302020204" pitchFamily="66" charset="0"/>
              </a:rPr>
              <a:t>  Развитие художественно-творческих способностей в продуктивных видах детской деятельности. </a:t>
            </a:r>
          </a:p>
          <a:p>
            <a:pPr marL="914400" lvl="1" indent="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dirty="0" smtClean="0">
                <a:latin typeface="Comic Sans MS" panose="030F0702030302020204" pitchFamily="66" charset="0"/>
              </a:rPr>
              <a:t> Воспитание художественного вкуса и чувства гармонии</a:t>
            </a: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873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69824"/>
            <a:ext cx="9144000" cy="559133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394086" y="0"/>
            <a:ext cx="1040317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Comic Sans MS" panose="030F0702030302020204" pitchFamily="66" charset="0"/>
                <a:ea typeface="Times New Roman" pitchFamily="18" charset="0"/>
                <a:cs typeface="Arial" pitchFamily="34" charset="0"/>
              </a:rPr>
              <a:t>Основные цели и задачи программы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Comic Sans MS" pitchFamily="66" charset="0"/>
              <a:ea typeface="Times New Roman" pitchFamily="18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b="1" dirty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b="1" dirty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b="1" dirty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b="1" dirty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b="1" dirty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b="1" dirty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b="1" dirty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b="1" dirty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b="1" dirty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b="1" dirty="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467232" y="384517"/>
            <a:ext cx="2736304" cy="866845"/>
          </a:xfrm>
          <a:prstGeom prst="ellipse">
            <a:avLst/>
          </a:prstGeom>
          <a:solidFill>
            <a:srgbClr val="FFCC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Задачи художественно-творческого развития детей 3-4 лет</a:t>
            </a:r>
            <a:endParaRPr lang="ru-RU" sz="1200" b="1" dirty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8437614" y="402119"/>
            <a:ext cx="2736304" cy="866846"/>
          </a:xfrm>
          <a:prstGeom prst="ellipse">
            <a:avLst/>
          </a:prstGeom>
          <a:solidFill>
            <a:srgbClr val="FFCC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Задачи художественно-творческого развития детей 4-5 лет</a:t>
            </a:r>
            <a:endParaRPr lang="ru-RU" sz="1200" b="1" dirty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83155" y="1393450"/>
            <a:ext cx="4557683" cy="576063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способы зрительного и тактильного обследования различных объектов для обогащения и уточнения восприятия особенностей их формы, пропорций, цвета, фактуры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783156" y="2095460"/>
            <a:ext cx="4557682" cy="648017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Знакомить детей с народной игрушкой (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филимоновской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дымковской, семёновской, богородской) для обогащения зрительных впечатлений и показа условно-обобщённой трактовки художественных образов.</a:t>
            </a:r>
            <a:endParaRPr lang="ru-RU" sz="12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83156" y="2826394"/>
            <a:ext cx="4557682" cy="583837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Знакомить с книжной графикой на примере творчества известных мастеров детской книги - Васнецова Ю.,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Дубинчик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Т., Елисеева А., Конашевича В., Лебедева В., Рачева Е.,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Репкина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783156" y="3504288"/>
            <a:ext cx="4557682" cy="650109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 детей видеть цельный художественный образ в единстве изобразительно-выразительных средств колористической, композиционной и смысловой трактовки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783156" y="4233332"/>
            <a:ext cx="4557682" cy="723656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условия для самостоятельного освоения детьми способов и приёмов изображения знакомых предметов на основе доступных средств художественно-образной выразительности (цвет, пятно, линия, форма, ритм, динамика) в их единстве.</a:t>
            </a:r>
            <a:endParaRPr lang="ru-RU" sz="12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83156" y="5109092"/>
            <a:ext cx="4557682" cy="648072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Побуждать детей самостоятельно выбирать способы изображения при создании выразительных образов, используя для этого освоенные технические приемы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783156" y="5874900"/>
            <a:ext cx="4557682" cy="576064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Отображать свои представления и впечатления об окружающем мире доступными графическими и живописными средствами</a:t>
            </a:r>
            <a:endParaRPr lang="ru-RU" sz="12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405141" y="1401261"/>
            <a:ext cx="4522033" cy="587856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Поддерживать интерес детей к народному и декоративному искусству знакомить с произведениями разных видов изобразительного искусства </a:t>
            </a:r>
            <a:r>
              <a:rPr lang="ru-RU" sz="1000" b="1" dirty="0">
                <a:solidFill>
                  <a:schemeClr val="tx1"/>
                </a:solidFill>
              </a:rPr>
              <a:t>,</a:t>
            </a:r>
            <a:endParaRPr lang="ru-RU" sz="1000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405141" y="2095460"/>
            <a:ext cx="4522033" cy="597821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Обращать внимание детей на образную выразительность разных объектов в искусстве, природном и бытовом окружении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7405141" y="2778105"/>
            <a:ext cx="4522033" cy="610608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 передавать характерные особенности изображаемых объектов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405141" y="3543789"/>
            <a:ext cx="4522033" cy="610608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Знакомить с цветовой гаммой, с вариантами композиций и разным расположением изображения на листе бумаги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405141" y="4260740"/>
            <a:ext cx="4522033" cy="639055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ru-RU" sz="1000" dirty="0"/>
              <a:t>.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Сочетать различные техники изобразительной деятельности</a:t>
            </a:r>
            <a:endParaRPr lang="ru-RU" sz="12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405141" y="5056439"/>
            <a:ext cx="4522033" cy="648072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коллективные работы </a:t>
            </a:r>
          </a:p>
          <a:p>
            <a:pPr algn="ctr"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 согласовывать свои действия с действиями других детей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7340184" y="5874900"/>
            <a:ext cx="4522033" cy="576064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дидактических играх с художественным содержанием учить различать цветовые контрасты; предлагать размещать цвета по степени интенсивности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914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69824"/>
            <a:ext cx="9144000" cy="559133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057992" y="269824"/>
            <a:ext cx="70153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>
              <a:latin typeface="Comic Sans MS" pitchFamily="66" charset="0"/>
              <a:cs typeface="Arial" charset="0"/>
            </a:endParaRPr>
          </a:p>
          <a:p>
            <a:pPr algn="ctr"/>
            <a:endParaRPr lang="ru-RU" dirty="0">
              <a:latin typeface="Comic Sans MS" pitchFamily="66" charset="0"/>
              <a:cs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53259" y="174262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Comic Sans MS" pitchFamily="66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49509" y="0"/>
            <a:ext cx="1080790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Comic Sans MS" pitchFamily="66" charset="0"/>
                <a:ea typeface="Times New Roman" pitchFamily="18" charset="0"/>
                <a:cs typeface="Arial" pitchFamily="34" charset="0"/>
              </a:rPr>
              <a:t>Основные  задачи программы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b="1" dirty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Comic Sans MS" pitchFamily="66" charset="0"/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F1D3B56B-0316-4A3E-B2F2-08D1DB60FAF6}"/>
              </a:ext>
            </a:extLst>
          </p:cNvPr>
          <p:cNvSpPr/>
          <p:nvPr/>
        </p:nvSpPr>
        <p:spPr>
          <a:xfrm>
            <a:off x="2373916" y="299533"/>
            <a:ext cx="2736304" cy="779700"/>
          </a:xfrm>
          <a:prstGeom prst="ellipse">
            <a:avLst/>
          </a:prstGeom>
          <a:solidFill>
            <a:srgbClr val="FFCC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</a:rPr>
              <a:t>Задачи художественно-творческого развития детей5-6 лет</a:t>
            </a:r>
            <a:endParaRPr lang="ru-RU" sz="1200" b="1" dirty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66750135-5089-4220-8C15-FE831952A10B}"/>
              </a:ext>
            </a:extLst>
          </p:cNvPr>
          <p:cNvSpPr/>
          <p:nvPr/>
        </p:nvSpPr>
        <p:spPr>
          <a:xfrm>
            <a:off x="1523545" y="1213683"/>
            <a:ext cx="4357223" cy="576063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Обращать внимание детей на образную выразительность разных объектов в искусстве, природном и бытовом окружении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B3B3B4AE-6BC9-4AE5-8B49-8834F96F5F08}"/>
              </a:ext>
            </a:extLst>
          </p:cNvPr>
          <p:cNvSpPr/>
          <p:nvPr/>
        </p:nvSpPr>
        <p:spPr>
          <a:xfrm>
            <a:off x="1523545" y="1885308"/>
            <a:ext cx="4356768" cy="585304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 детей грамотно отбирать содержание рисунка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E912C8F5-7382-420F-BC19-4A0183CB1469}"/>
              </a:ext>
            </a:extLst>
          </p:cNvPr>
          <p:cNvSpPr/>
          <p:nvPr/>
        </p:nvSpPr>
        <p:spPr>
          <a:xfrm>
            <a:off x="1523545" y="2566440"/>
            <a:ext cx="4351153" cy="747099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Поддерживать желание передавать характерные признаки объектов и явлений на основе представлений, полученных из наблюдений или в результате рассматривания репродукций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3F10BCC1-5487-470B-B683-803ACFB49CC6}"/>
              </a:ext>
            </a:extLst>
          </p:cNvPr>
          <p:cNvSpPr/>
          <p:nvPr/>
        </p:nvSpPr>
        <p:spPr>
          <a:xfrm>
            <a:off x="1523545" y="4328781"/>
            <a:ext cx="4350698" cy="576063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Поддерживать стремление самостоятельно сочетать знакомые техники, помогать осваивать новые, по собственной инициативе объединять разные способы изображения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E3A39DD1-D5D2-4F70-87BF-ECB63CED9055}"/>
              </a:ext>
            </a:extLst>
          </p:cNvPr>
          <p:cNvSpPr/>
          <p:nvPr/>
        </p:nvSpPr>
        <p:spPr>
          <a:xfrm>
            <a:off x="1523545" y="3420618"/>
            <a:ext cx="4350698" cy="780555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изобразительные умения во всех видах художественной деятельности: продолжать учить передавать форму изображаемых объектов, их характерные признаки, пропорции и взаимное размещение частей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C941CA7B-C49C-498D-A924-732CFA4BFD25}"/>
              </a:ext>
            </a:extLst>
          </p:cNvPr>
          <p:cNvSpPr/>
          <p:nvPr/>
        </p:nvSpPr>
        <p:spPr>
          <a:xfrm>
            <a:off x="1523545" y="5000379"/>
            <a:ext cx="4350698" cy="576063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представления о художественных ремеслах</a:t>
            </a:r>
          </a:p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о том, какими материалами и инструментами пользуются мастера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F120C1BD-1D66-4A8E-BC39-EED9F84B9B82}"/>
              </a:ext>
            </a:extLst>
          </p:cNvPr>
          <p:cNvSpPr/>
          <p:nvPr/>
        </p:nvSpPr>
        <p:spPr>
          <a:xfrm>
            <a:off x="1523545" y="5704046"/>
            <a:ext cx="4351152" cy="902802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технику гуашевыми красками</a:t>
            </a:r>
          </a:p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учить рисовать акварельными красками; показать возможность цветового решения одного образа с помощью нескольких цветов или их оттенков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xmlns="" id="{D7861994-5717-4080-A95E-291DD161E471}"/>
              </a:ext>
            </a:extLst>
          </p:cNvPr>
          <p:cNvSpPr/>
          <p:nvPr/>
        </p:nvSpPr>
        <p:spPr>
          <a:xfrm>
            <a:off x="7890173" y="338344"/>
            <a:ext cx="2736304" cy="731662"/>
          </a:xfrm>
          <a:prstGeom prst="ellipse">
            <a:avLst/>
          </a:prstGeom>
          <a:solidFill>
            <a:srgbClr val="FFCC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</a:rPr>
              <a:t>Задачи художественно-творческого развития детей 6-7 лет</a:t>
            </a:r>
            <a:endParaRPr lang="ru-RU" sz="1200" b="1" dirty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C0B100EC-5D05-4E78-B8F8-A64745928148}"/>
              </a:ext>
            </a:extLst>
          </p:cNvPr>
          <p:cNvSpPr/>
          <p:nvPr/>
        </p:nvSpPr>
        <p:spPr>
          <a:xfrm>
            <a:off x="6820524" y="1213683"/>
            <a:ext cx="4293959" cy="576063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знакомить детей с произведениями разных видов искусства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22E02073-C0DF-4D89-A2A2-24EA2F4B25E9}"/>
              </a:ext>
            </a:extLst>
          </p:cNvPr>
          <p:cNvSpPr/>
          <p:nvPr/>
        </p:nvSpPr>
        <p:spPr>
          <a:xfrm>
            <a:off x="6820525" y="1909259"/>
            <a:ext cx="4293959" cy="576063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Показывать детям, чем отличаются одни произведения искусства от других как по тематике, так и по средствам выразительности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2F22740C-7D0B-4FE8-A58A-4BD05FF30C23}"/>
              </a:ext>
            </a:extLst>
          </p:cNvPr>
          <p:cNvSpPr/>
          <p:nvPr/>
        </p:nvSpPr>
        <p:spPr>
          <a:xfrm>
            <a:off x="6820524" y="2587943"/>
            <a:ext cx="4287889" cy="711247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Расширять, систематизировать и детализировать содержание изобразительной деятельности детей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F166EC39-820A-41FB-8A52-F5790CB73123}"/>
              </a:ext>
            </a:extLst>
          </p:cNvPr>
          <p:cNvSpPr/>
          <p:nvPr/>
        </p:nvSpPr>
        <p:spPr>
          <a:xfrm>
            <a:off x="6766633" y="4231753"/>
            <a:ext cx="4296809" cy="674986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Помогать детям научиться различать реальный и фантазийный (выдуманный) мир в произведениях изобразительного и декоративно-прикладного искусства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3AE2467B-CC9D-46F9-9C85-42C405F56D13}"/>
              </a:ext>
            </a:extLst>
          </p:cNvPr>
          <p:cNvSpPr/>
          <p:nvPr/>
        </p:nvSpPr>
        <p:spPr>
          <a:xfrm>
            <a:off x="6811603" y="3436399"/>
            <a:ext cx="4287889" cy="690629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Инициировать самостоятельный выбор детьми художественных образов, сюжетов композиций, а также материалов, инструментов, способов и приёмов реализации замысла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CA01D294-5A51-48F9-A9D6-3586BAB4AA35}"/>
              </a:ext>
            </a:extLst>
          </p:cNvPr>
          <p:cNvSpPr/>
          <p:nvPr/>
        </p:nvSpPr>
        <p:spPr>
          <a:xfrm>
            <a:off x="6811604" y="4989785"/>
            <a:ext cx="4287889" cy="576063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специфические умения во всех видах изобразительной деятельности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5AF23156-33A9-4D98-B005-3C66A6B7307D}"/>
              </a:ext>
            </a:extLst>
          </p:cNvPr>
          <p:cNvSpPr/>
          <p:nvPr/>
        </p:nvSpPr>
        <p:spPr>
          <a:xfrm>
            <a:off x="6811604" y="5715333"/>
            <a:ext cx="4296809" cy="886611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композиционные умения: размещать объекты в соответствии с особенностями их формы, величины, протяжённости; создавать композицию в зависимости от сюжета - располагать объекты на узком или широком пространстве</a:t>
            </a:r>
          </a:p>
        </p:txBody>
      </p:sp>
    </p:spTree>
    <p:extLst>
      <p:ext uri="{BB962C8B-B14F-4D97-AF65-F5344CB8AC3E}">
        <p14:creationId xmlns:p14="http://schemas.microsoft.com/office/powerpoint/2010/main" val="2715290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69824"/>
            <a:ext cx="9144000" cy="559133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057992" y="269824"/>
            <a:ext cx="70153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>
              <a:latin typeface="Comic Sans MS" pitchFamily="66" charset="0"/>
              <a:cs typeface="Arial" charset="0"/>
            </a:endParaRPr>
          </a:p>
          <a:p>
            <a:pPr algn="ctr"/>
            <a:endParaRPr lang="ru-RU" dirty="0">
              <a:latin typeface="Comic Sans MS" pitchFamily="66" charset="0"/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17985" y="734517"/>
            <a:ext cx="8864873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ru-RU" dirty="0" smtClean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Программа  </a:t>
            </a:r>
            <a:r>
              <a:rPr lang="ru-RU" dirty="0" smtClean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«</a:t>
            </a:r>
            <a:r>
              <a:rPr lang="ru-RU" dirty="0" smtClean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Маленький художник</a:t>
            </a:r>
            <a:r>
              <a:rPr lang="ru-RU" dirty="0" smtClean="0">
                <a:solidFill>
                  <a:prstClr val="black"/>
                </a:solidFill>
                <a:latin typeface="Comic Sans MS" panose="030F0702030302020204" pitchFamily="66" charset="0"/>
                <a:cs typeface="Times New Roman" pitchFamily="18" charset="0"/>
              </a:rPr>
              <a:t>» </a:t>
            </a:r>
            <a:r>
              <a:rPr lang="ru-RU" dirty="0" smtClean="0">
                <a:latin typeface="Comic Sans MS" panose="030F0702030302020204" pitchFamily="66" charset="0"/>
                <a:cs typeface="Times New Roman" pitchFamily="18" charset="0"/>
              </a:rPr>
              <a:t>для </a:t>
            </a:r>
            <a:r>
              <a:rPr lang="ru-RU" dirty="0">
                <a:latin typeface="Comic Sans MS" panose="030F0702030302020204" pitchFamily="66" charset="0"/>
                <a:cs typeface="Times New Roman" pitchFamily="18" charset="0"/>
              </a:rPr>
              <a:t>детей 3-7 лет </a:t>
            </a:r>
            <a:r>
              <a:rPr lang="ru-RU" dirty="0">
                <a:latin typeface="Comic Sans MS" panose="030F0702030302020204" pitchFamily="66" charset="0"/>
                <a:ea typeface="Times New Roman" pitchFamily="18" charset="0"/>
                <a:cs typeface="Arial" pitchFamily="34" charset="0"/>
              </a:rPr>
              <a:t> реализуется в течение 4-х лет в виде подгрупповых и индивидуальных занятий. </a:t>
            </a:r>
            <a:endParaRPr lang="ru-RU" dirty="0" smtClean="0">
              <a:latin typeface="Comic Sans MS" panose="030F0702030302020204" pitchFamily="66" charset="0"/>
              <a:ea typeface="Times New Roman" pitchFamily="18" charset="0"/>
              <a:cs typeface="Arial" pitchFamily="34" charset="0"/>
            </a:endParaRPr>
          </a:p>
          <a:p>
            <a:pPr indent="457200">
              <a:lnSpc>
                <a:spcPct val="150000"/>
              </a:lnSpc>
            </a:pPr>
            <a:r>
              <a:rPr lang="ru-RU" dirty="0" smtClean="0">
                <a:latin typeface="Comic Sans MS" panose="030F0702030302020204" pitchFamily="66" charset="0"/>
                <a:ea typeface="Times New Roman" pitchFamily="18" charset="0"/>
                <a:cs typeface="Arial" pitchFamily="34" charset="0"/>
              </a:rPr>
              <a:t>В </a:t>
            </a:r>
            <a:r>
              <a:rPr lang="ru-RU" dirty="0">
                <a:latin typeface="Comic Sans MS" panose="030F0702030302020204" pitchFamily="66" charset="0"/>
                <a:ea typeface="Times New Roman" pitchFamily="18" charset="0"/>
                <a:cs typeface="Arial" pitchFamily="34" charset="0"/>
              </a:rPr>
              <a:t>течение учебного года проводятся открытые занятия для родителей.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293880"/>
              </p:ext>
            </p:extLst>
          </p:nvPr>
        </p:nvGraphicFramePr>
        <p:xfrm>
          <a:off x="2017986" y="2773179"/>
          <a:ext cx="8864872" cy="2886642"/>
        </p:xfrm>
        <a:graphic>
          <a:graphicData uri="http://schemas.openxmlformats.org/drawingml/2006/table">
            <a:tbl>
              <a:tblPr/>
              <a:tblGrid>
                <a:gridCol w="22154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154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146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1937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0094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+mn-lt"/>
                          <a:ea typeface="Times New Roman"/>
                        </a:rPr>
                        <a:t>Возраст детей</a:t>
                      </a:r>
                      <a:endParaRPr lang="ru-RU" sz="1600" i="1" dirty="0">
                        <a:latin typeface="+mn-lt"/>
                        <a:ea typeface="Times New Roman"/>
                      </a:endParaRPr>
                    </a:p>
                  </a:txBody>
                  <a:tcPr marL="65633" marR="65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+mn-lt"/>
                          <a:ea typeface="Times New Roman"/>
                        </a:rPr>
                        <a:t>Количество учебных часов</a:t>
                      </a:r>
                      <a:endParaRPr lang="ru-RU" sz="1600" i="1" dirty="0">
                        <a:latin typeface="+mn-lt"/>
                        <a:ea typeface="Times New Roman"/>
                      </a:endParaRPr>
                    </a:p>
                  </a:txBody>
                  <a:tcPr marL="65633" marR="65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+mn-lt"/>
                          <a:ea typeface="Times New Roman"/>
                        </a:rPr>
                        <a:t>Продолжительность  учебного часа</a:t>
                      </a:r>
                      <a:endParaRPr lang="ru-RU" sz="1600" i="1" dirty="0">
                        <a:latin typeface="+mn-lt"/>
                        <a:ea typeface="Times New Roman"/>
                      </a:endParaRPr>
                    </a:p>
                  </a:txBody>
                  <a:tcPr marL="65633" marR="65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09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0" dirty="0">
                          <a:latin typeface="+mn-lt"/>
                          <a:ea typeface="Times New Roman"/>
                        </a:rPr>
                        <a:t>В неделю</a:t>
                      </a:r>
                      <a:endParaRPr lang="ru-RU" sz="1600" i="1" dirty="0">
                        <a:latin typeface="+mn-lt"/>
                        <a:ea typeface="Times New Roman"/>
                      </a:endParaRPr>
                    </a:p>
                  </a:txBody>
                  <a:tcPr marL="65633" marR="65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0" dirty="0">
                          <a:latin typeface="+mn-lt"/>
                          <a:ea typeface="Times New Roman"/>
                        </a:rPr>
                        <a:t>В год</a:t>
                      </a:r>
                      <a:endParaRPr lang="ru-RU" sz="1600" i="1" dirty="0">
                        <a:latin typeface="+mn-lt"/>
                        <a:ea typeface="Times New Roman"/>
                      </a:endParaRPr>
                    </a:p>
                  </a:txBody>
                  <a:tcPr marL="65633" marR="65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09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Comic Sans MS" pitchFamily="66" charset="0"/>
                          <a:ea typeface="Times New Roman"/>
                        </a:rPr>
                        <a:t>3</a:t>
                      </a:r>
                      <a:r>
                        <a:rPr lang="ru-RU" sz="1600" i="1" baseline="0" dirty="0" smtClean="0">
                          <a:latin typeface="Comic Sans MS" pitchFamily="66" charset="0"/>
                          <a:ea typeface="Times New Roman"/>
                        </a:rPr>
                        <a:t> – 4 года</a:t>
                      </a:r>
                      <a:endParaRPr lang="ru-RU" sz="1600" i="1" dirty="0">
                        <a:latin typeface="Comic Sans MS" pitchFamily="66" charset="0"/>
                        <a:ea typeface="Times New Roman"/>
                      </a:endParaRPr>
                    </a:p>
                  </a:txBody>
                  <a:tcPr marL="65633" marR="65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Comic Sans MS" pitchFamily="66" charset="0"/>
                          <a:ea typeface="Times New Roman"/>
                        </a:rPr>
                        <a:t>1</a:t>
                      </a:r>
                      <a:endParaRPr lang="ru-RU" sz="1600" i="1" dirty="0">
                        <a:latin typeface="Comic Sans MS" pitchFamily="66" charset="0"/>
                        <a:ea typeface="Times New Roman"/>
                      </a:endParaRPr>
                    </a:p>
                  </a:txBody>
                  <a:tcPr marL="65633" marR="65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smtClean="0">
                          <a:latin typeface="Comic Sans MS" pitchFamily="66" charset="0"/>
                          <a:ea typeface="Times New Roman"/>
                        </a:rPr>
                        <a:t>32</a:t>
                      </a:r>
                      <a:endParaRPr lang="ru-RU" sz="1600" i="1" dirty="0">
                        <a:latin typeface="Comic Sans MS" pitchFamily="66" charset="0"/>
                        <a:ea typeface="Times New Roman"/>
                      </a:endParaRPr>
                    </a:p>
                  </a:txBody>
                  <a:tcPr marL="65633" marR="65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i="1" dirty="0" smtClean="0">
                          <a:latin typeface="Comic Sans MS" pitchFamily="66" charset="0"/>
                          <a:ea typeface="Times New Roman"/>
                        </a:rPr>
                        <a:t>15 мин.</a:t>
                      </a:r>
                      <a:endParaRPr lang="ru-RU" sz="1600" i="1" dirty="0">
                        <a:latin typeface="Comic Sans MS" pitchFamily="66" charset="0"/>
                        <a:ea typeface="Times New Roman"/>
                      </a:endParaRPr>
                    </a:p>
                  </a:txBody>
                  <a:tcPr marL="65633" marR="65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09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Comic Sans MS" pitchFamily="66" charset="0"/>
                          <a:ea typeface="Times New Roman"/>
                        </a:rPr>
                        <a:t>4 – 5 лет</a:t>
                      </a:r>
                      <a:endParaRPr lang="ru-RU" sz="1600" i="1" dirty="0">
                        <a:latin typeface="Comic Sans MS" pitchFamily="66" charset="0"/>
                        <a:ea typeface="Times New Roman"/>
                      </a:endParaRPr>
                    </a:p>
                  </a:txBody>
                  <a:tcPr marL="65633" marR="65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Comic Sans MS" pitchFamily="66" charset="0"/>
                          <a:ea typeface="Times New Roman"/>
                        </a:rPr>
                        <a:t>1</a:t>
                      </a:r>
                      <a:endParaRPr lang="ru-RU" sz="1600" i="1" dirty="0">
                        <a:latin typeface="Comic Sans MS" pitchFamily="66" charset="0"/>
                        <a:ea typeface="Times New Roman"/>
                      </a:endParaRPr>
                    </a:p>
                  </a:txBody>
                  <a:tcPr marL="65633" marR="65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Comic Sans MS" pitchFamily="66" charset="0"/>
                          <a:ea typeface="Times New Roman"/>
                        </a:rPr>
                        <a:t>32</a:t>
                      </a:r>
                      <a:endParaRPr lang="ru-RU" sz="1600" i="1" dirty="0">
                        <a:latin typeface="Comic Sans MS" pitchFamily="66" charset="0"/>
                        <a:ea typeface="Times New Roman"/>
                      </a:endParaRPr>
                    </a:p>
                  </a:txBody>
                  <a:tcPr marL="65633" marR="65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i="1" dirty="0" smtClean="0">
                          <a:latin typeface="Comic Sans MS" pitchFamily="66" charset="0"/>
                          <a:ea typeface="Times New Roman"/>
                        </a:rPr>
                        <a:t>20 мин.</a:t>
                      </a:r>
                      <a:endParaRPr lang="ru-RU" sz="1600" i="1" dirty="0">
                        <a:latin typeface="Comic Sans MS" pitchFamily="66" charset="0"/>
                        <a:ea typeface="Times New Roman"/>
                      </a:endParaRPr>
                    </a:p>
                  </a:txBody>
                  <a:tcPr marL="65633" marR="65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9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Comic Sans MS" pitchFamily="66" charset="0"/>
                          <a:ea typeface="Times New Roman"/>
                        </a:rPr>
                        <a:t>5 – 6 лет</a:t>
                      </a:r>
                      <a:endParaRPr lang="ru-RU" sz="1600" i="1" dirty="0">
                        <a:latin typeface="Comic Sans MS" pitchFamily="66" charset="0"/>
                        <a:ea typeface="Times New Roman"/>
                      </a:endParaRPr>
                    </a:p>
                  </a:txBody>
                  <a:tcPr marL="65633" marR="65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Comic Sans MS" pitchFamily="66" charset="0"/>
                          <a:ea typeface="Times New Roman"/>
                        </a:rPr>
                        <a:t>1</a:t>
                      </a:r>
                      <a:endParaRPr lang="ru-RU" sz="1600" i="1" dirty="0">
                        <a:latin typeface="Comic Sans MS" pitchFamily="66" charset="0"/>
                        <a:ea typeface="Times New Roman"/>
                      </a:endParaRPr>
                    </a:p>
                  </a:txBody>
                  <a:tcPr marL="65633" marR="65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Comic Sans MS" pitchFamily="66" charset="0"/>
                          <a:ea typeface="Times New Roman"/>
                        </a:rPr>
                        <a:t>32</a:t>
                      </a:r>
                      <a:endParaRPr lang="ru-RU" sz="1600" i="1" dirty="0">
                        <a:latin typeface="Comic Sans MS" pitchFamily="66" charset="0"/>
                        <a:ea typeface="Times New Roman"/>
                      </a:endParaRPr>
                    </a:p>
                  </a:txBody>
                  <a:tcPr marL="65633" marR="65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i="1" dirty="0" smtClean="0">
                          <a:latin typeface="Comic Sans MS" pitchFamily="66" charset="0"/>
                          <a:ea typeface="Times New Roman"/>
                        </a:rPr>
                        <a:t>25</a:t>
                      </a:r>
                      <a:r>
                        <a:rPr lang="ru-RU" sz="1600" i="1" baseline="0" dirty="0" smtClean="0">
                          <a:latin typeface="Comic Sans MS" pitchFamily="66" charset="0"/>
                          <a:ea typeface="Times New Roman"/>
                        </a:rPr>
                        <a:t> мин.</a:t>
                      </a:r>
                      <a:endParaRPr lang="ru-RU" sz="1600" i="1" dirty="0">
                        <a:latin typeface="Comic Sans MS" pitchFamily="66" charset="0"/>
                        <a:ea typeface="Times New Roman"/>
                      </a:endParaRPr>
                    </a:p>
                  </a:txBody>
                  <a:tcPr marL="65633" marR="65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Comic Sans MS" pitchFamily="66" charset="0"/>
                          <a:ea typeface="Times New Roman"/>
                        </a:rPr>
                        <a:t>6 – 7 лет</a:t>
                      </a:r>
                      <a:endParaRPr lang="ru-RU" sz="1600" i="1" dirty="0">
                        <a:latin typeface="Comic Sans MS" pitchFamily="66" charset="0"/>
                        <a:ea typeface="Times New Roman"/>
                      </a:endParaRPr>
                    </a:p>
                  </a:txBody>
                  <a:tcPr marL="65633" marR="65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Comic Sans MS" pitchFamily="66" charset="0"/>
                          <a:ea typeface="Times New Roman"/>
                        </a:rPr>
                        <a:t>1</a:t>
                      </a:r>
                      <a:endParaRPr lang="ru-RU" sz="1600" i="1" dirty="0">
                        <a:latin typeface="Comic Sans MS" pitchFamily="66" charset="0"/>
                        <a:ea typeface="Times New Roman"/>
                      </a:endParaRPr>
                    </a:p>
                  </a:txBody>
                  <a:tcPr marL="65633" marR="65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Comic Sans MS" pitchFamily="66" charset="0"/>
                          <a:ea typeface="Times New Roman"/>
                        </a:rPr>
                        <a:t>32</a:t>
                      </a:r>
                      <a:endParaRPr lang="ru-RU" sz="1600" i="1" dirty="0">
                        <a:latin typeface="Comic Sans MS" pitchFamily="66" charset="0"/>
                        <a:ea typeface="Times New Roman"/>
                      </a:endParaRPr>
                    </a:p>
                  </a:txBody>
                  <a:tcPr marL="65633" marR="65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i="1" dirty="0" smtClean="0">
                          <a:latin typeface="Comic Sans MS" pitchFamily="66" charset="0"/>
                          <a:ea typeface="Times New Roman"/>
                        </a:rPr>
                        <a:t>30 мин.</a:t>
                      </a:r>
                      <a:endParaRPr lang="ru-RU" sz="1600" i="1" dirty="0">
                        <a:latin typeface="Comic Sans MS" pitchFamily="66" charset="0"/>
                        <a:ea typeface="Times New Roman"/>
                      </a:endParaRPr>
                    </a:p>
                  </a:txBody>
                  <a:tcPr marL="65633" marR="65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1739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69824"/>
            <a:ext cx="9144000" cy="559133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057992" y="269824"/>
            <a:ext cx="70153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>
              <a:latin typeface="Comic Sans MS" pitchFamily="66" charset="0"/>
              <a:cs typeface="Arial" charset="0"/>
            </a:endParaRPr>
          </a:p>
          <a:p>
            <a:pPr algn="ctr"/>
            <a:endParaRPr lang="ru-RU" dirty="0">
              <a:latin typeface="Comic Sans MS" pitchFamily="66" charset="0"/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74558" y="0"/>
            <a:ext cx="11212642" cy="6848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dirty="0">
                <a:latin typeface="Comic Sans MS" panose="030F0702030302020204" pitchFamily="66" charset="0"/>
                <a:ea typeface="Times New Roman" pitchFamily="18" charset="0"/>
                <a:cs typeface="Arial" pitchFamily="34" charset="0"/>
              </a:rPr>
              <a:t>Ожидаемые результаты реализации программы</a:t>
            </a:r>
            <a:endParaRPr lang="ru-RU" sz="2000" dirty="0">
              <a:latin typeface="Comic Sans MS" panose="030F0702030302020204" pitchFamily="66" charset="0"/>
              <a:ea typeface="Times New Roman" pitchFamily="18" charset="0"/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dirty="0">
                <a:latin typeface="Comic Sans MS" panose="030F0702030302020204" pitchFamily="66" charset="0"/>
                <a:ea typeface="Times New Roman" pitchFamily="18" charset="0"/>
                <a:cs typeface="Arial" pitchFamily="34" charset="0"/>
              </a:rPr>
              <a:t>3-4 года</a:t>
            </a: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400" dirty="0">
                <a:latin typeface="Comic Sans MS" panose="030F0702030302020204" pitchFamily="66" charset="0"/>
              </a:rPr>
              <a:t>Сформированы способы зрительного и тактильного обследования различных объектов для обогащения и уточнения восприятия особенностей их формы, пропорций, цвета, фактуры. </a:t>
            </a: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400" dirty="0">
                <a:latin typeface="Comic Sans MS" panose="030F0702030302020204" pitchFamily="66" charset="0"/>
              </a:rPr>
              <a:t>2. Дети ознакомлены с народной игрушкой (</a:t>
            </a:r>
            <a:r>
              <a:rPr lang="ru-RU" sz="1400" dirty="0" err="1">
                <a:latin typeface="Comic Sans MS" panose="030F0702030302020204" pitchFamily="66" charset="0"/>
              </a:rPr>
              <a:t>филимоновской</a:t>
            </a:r>
            <a:r>
              <a:rPr lang="ru-RU" sz="1400" dirty="0">
                <a:latin typeface="Comic Sans MS" panose="030F0702030302020204" pitchFamily="66" charset="0"/>
              </a:rPr>
              <a:t>, дымковской, семёновской, </a:t>
            </a:r>
            <a:r>
              <a:rPr lang="ru-RU" sz="1400" dirty="0" err="1">
                <a:latin typeface="Comic Sans MS" panose="030F0702030302020204" pitchFamily="66" charset="0"/>
              </a:rPr>
              <a:t>богородской</a:t>
            </a:r>
            <a:r>
              <a:rPr lang="ru-RU" sz="1400" dirty="0">
                <a:latin typeface="Comic Sans MS" panose="030F0702030302020204" pitchFamily="66" charset="0"/>
              </a:rPr>
              <a:t>) для обогащения зрительных впечатлений и показа условно-обобщённой трактовки художественных образов.</a:t>
            </a: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400" dirty="0">
                <a:latin typeface="Comic Sans MS" panose="030F0702030302020204" pitchFamily="66" charset="0"/>
              </a:rPr>
              <a:t> 3. Дети умеют находить связь между предметами и явлениями окружающего мира и их изображениями в рисунке, лепке, аппликации. </a:t>
            </a: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400" dirty="0">
                <a:latin typeface="Comic Sans MS" panose="030F0702030302020204" pitchFamily="66" charset="0"/>
              </a:rPr>
              <a:t>4. Дети знакомы с книжной графикой на примере творчества известных мастеров детской книги - Васнецова Ю., </a:t>
            </a:r>
            <a:r>
              <a:rPr lang="ru-RU" sz="1400" dirty="0" err="1">
                <a:latin typeface="Comic Sans MS" panose="030F0702030302020204" pitchFamily="66" charset="0"/>
              </a:rPr>
              <a:t>Дубинчик</a:t>
            </a:r>
            <a:r>
              <a:rPr lang="ru-RU" sz="1400" dirty="0">
                <a:latin typeface="Comic Sans MS" panose="030F0702030302020204" pitchFamily="66" charset="0"/>
              </a:rPr>
              <a:t> Т., Елисеева А., Конашевича В., Лебедева В., Рачева Е., </a:t>
            </a:r>
            <a:r>
              <a:rPr lang="ru-RU" sz="1400" dirty="0" err="1">
                <a:latin typeface="Comic Sans MS" panose="030F0702030302020204" pitchFamily="66" charset="0"/>
              </a:rPr>
              <a:t>Репкина</a:t>
            </a:r>
            <a:r>
              <a:rPr lang="ru-RU" sz="1400" dirty="0">
                <a:latin typeface="Comic Sans MS" panose="030F0702030302020204" pitchFamily="66" charset="0"/>
              </a:rPr>
              <a:t> П.</a:t>
            </a: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400" dirty="0">
                <a:latin typeface="Comic Sans MS" panose="030F0702030302020204" pitchFamily="66" charset="0"/>
              </a:rPr>
              <a:t>6. Дети владеют способами и приёмами изображения знакомых предметов на основе доступных средств художественно-образной выразительности (цвет, пятно, линия, форма, ритм, динамика) в их единстве. </a:t>
            </a: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400" dirty="0">
                <a:latin typeface="Comic Sans MS" panose="030F0702030302020204" pitchFamily="66" charset="0"/>
              </a:rPr>
              <a:t>7. Дети самостоятельно выбирают способы изображения при создании выразительных образов, используя для этого освоенные технические приемы; развито восприятие детей, сформировано представление о предметах и явлениях окружающей действительности. </a:t>
            </a: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400" dirty="0">
                <a:latin typeface="Comic Sans MS" panose="030F0702030302020204" pitchFamily="66" charset="0"/>
              </a:rPr>
              <a:t>8. Дети отображают свои представления и впечатления об окружающем мире доступными графическими и живописными средствами</a:t>
            </a: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400" dirty="0">
                <a:latin typeface="Comic Sans MS" panose="030F0702030302020204" pitchFamily="66" charset="0"/>
              </a:rPr>
              <a:t> 9. Дети сопровождают движения карандаша или кисти словами, игровыми действиями (например: «Дождик, чаще - кап-кап-кап!», «Бегут ножки по дорожке - топ-топ-топ!»); </a:t>
            </a: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400" dirty="0">
                <a:latin typeface="Comic Sans MS" panose="030F0702030302020204" pitchFamily="66" charset="0"/>
              </a:rPr>
              <a:t>10. Дети продолжают учиться рисовать карандашами и фломастерами - проводить линии (вертикальные, горизонтальные, волнистые, кривые) и замыкать их в формы </a:t>
            </a:r>
            <a:r>
              <a:rPr lang="ru-RU" sz="1400" dirty="0" smtClean="0">
                <a:latin typeface="Comic Sans MS" panose="030F0702030302020204" pitchFamily="66" charset="0"/>
              </a:rPr>
              <a:t>,создавая </a:t>
            </a:r>
            <a:r>
              <a:rPr lang="ru-RU" sz="1400" dirty="0">
                <a:latin typeface="Comic Sans MS" panose="030F0702030302020204" pitchFamily="66" charset="0"/>
              </a:rPr>
              <a:t>тем самым выразительные образы. </a:t>
            </a:r>
            <a:endParaRPr lang="ru-RU" sz="1400" b="1" dirty="0">
              <a:latin typeface="Comic Sans MS" panose="030F0702030302020204" pitchFamily="66" charset="0"/>
              <a:ea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453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69824"/>
            <a:ext cx="9144000" cy="559133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89625"/>
            <a:ext cx="12192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057992" y="269824"/>
            <a:ext cx="70153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>
              <a:latin typeface="Comic Sans MS" pitchFamily="66" charset="0"/>
              <a:cs typeface="Arial" charset="0"/>
            </a:endParaRPr>
          </a:p>
          <a:p>
            <a:pPr algn="ctr"/>
            <a:endParaRPr lang="ru-RU" dirty="0">
              <a:latin typeface="Comic Sans MS" pitchFamily="66" charset="0"/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4636" y="404735"/>
            <a:ext cx="11257613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dirty="0">
                <a:latin typeface="Comic Sans MS" panose="030F0702030302020204" pitchFamily="66" charset="0"/>
                <a:ea typeface="Times New Roman" pitchFamily="18" charset="0"/>
                <a:cs typeface="Arial" pitchFamily="34" charset="0"/>
              </a:rPr>
              <a:t>Ожидаемые результаты реализации программы</a:t>
            </a:r>
            <a:endParaRPr lang="ru-RU" sz="2000" dirty="0">
              <a:latin typeface="Comic Sans MS" panose="030F0702030302020204" pitchFamily="66" charset="0"/>
              <a:ea typeface="Times New Roman" pitchFamily="18" charset="0"/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dirty="0">
                <a:latin typeface="Comic Sans MS" panose="030F0702030302020204" pitchFamily="66" charset="0"/>
                <a:ea typeface="Times New Roman" pitchFamily="18" charset="0"/>
                <a:cs typeface="Arial" pitchFamily="34" charset="0"/>
              </a:rPr>
              <a:t>4-5 лет</a:t>
            </a:r>
            <a:endParaRPr lang="ru-RU" sz="2000" dirty="0">
              <a:latin typeface="Comic Sans MS" panose="030F0702030302020204" pitchFamily="66" charset="0"/>
              <a:ea typeface="Times New Roman" pitchFamily="18" charset="0"/>
              <a:cs typeface="Arial" pitchFamily="34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dirty="0">
                <a:latin typeface="Comic Sans MS" panose="030F0702030302020204" pitchFamily="66" charset="0"/>
              </a:rPr>
              <a:t>Дети знакомы с произведениями разных видов изобразительного искусства (живопись, натюрморт, книжная графика). </a:t>
            </a: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dirty="0">
                <a:latin typeface="Comic Sans MS" panose="030F0702030302020204" pitchFamily="66" charset="0"/>
              </a:rPr>
              <a:t>2.Дети воплощают в художественной форме свои представления, переживания, чувства, мысли. </a:t>
            </a: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dirty="0">
                <a:latin typeface="Comic Sans MS" panose="030F0702030302020204" pitchFamily="66" charset="0"/>
              </a:rPr>
              <a:t>3.Дети передают характерные особенности изображаемых объектов (городской дом высокий, многоэтажный, каменный, а деревенский низкий, одноэтажный, деревянный) </a:t>
            </a: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dirty="0">
                <a:latin typeface="Comic Sans MS" panose="030F0702030302020204" pitchFamily="66" charset="0"/>
              </a:rPr>
              <a:t>4.Знакомы с цветовой гаммой, с вариантами композиций и разным расположением изображения на листе бумаги. </a:t>
            </a: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dirty="0">
                <a:latin typeface="Comic Sans MS" panose="030F0702030302020204" pitchFamily="66" charset="0"/>
              </a:rPr>
              <a:t>5.Развивается способность передавать одну и ту же форму или образ в разных техниках (изображать солнце, цветок, птичку в рисунке). </a:t>
            </a: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dirty="0">
                <a:latin typeface="Comic Sans MS" panose="030F0702030302020204" pitchFamily="66" charset="0"/>
              </a:rPr>
              <a:t>6.Умеют сочетать различные техники изобразительной деятельности (графика, живопись, ) (например, сюжеты «Наш огород», «Наш аквариум»).</a:t>
            </a: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dirty="0">
                <a:latin typeface="Comic Sans MS" panose="030F0702030302020204" pitchFamily="66" charset="0"/>
              </a:rPr>
              <a:t>7.Поддерживается интерес к содержанию новых слов: «художник», «музей», «выставка», «картина», «скульптура» и пр.</a:t>
            </a:r>
            <a:endParaRPr lang="ru-RU" dirty="0">
              <a:latin typeface="Comic Sans MS" panose="030F0702030302020204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75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69824"/>
            <a:ext cx="9144000" cy="559133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057992" y="269824"/>
            <a:ext cx="70153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>
              <a:latin typeface="Comic Sans MS" pitchFamily="66" charset="0"/>
              <a:cs typeface="Arial" charset="0"/>
            </a:endParaRPr>
          </a:p>
          <a:p>
            <a:pPr algn="ctr"/>
            <a:endParaRPr lang="ru-RU" dirty="0">
              <a:latin typeface="Comic Sans MS" pitchFamily="66" charset="0"/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58780" y="269824"/>
            <a:ext cx="88092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dirty="0">
                <a:latin typeface="Comic Sans MS" panose="030F0702030302020204" pitchFamily="66" charset="0"/>
                <a:ea typeface="Times New Roman" pitchFamily="18" charset="0"/>
                <a:cs typeface="Arial" pitchFamily="34" charset="0"/>
              </a:rPr>
              <a:t>Ожидаемые результаты реализации программы</a:t>
            </a:r>
            <a:endParaRPr lang="ru-RU" sz="2000" dirty="0">
              <a:latin typeface="Comic Sans MS" panose="030F0702030302020204" pitchFamily="66" charset="0"/>
              <a:ea typeface="Times New Roman" pitchFamily="18" charset="0"/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dirty="0">
                <a:latin typeface="Comic Sans MS" panose="030F0702030302020204" pitchFamily="66" charset="0"/>
                <a:ea typeface="Times New Roman" pitchFamily="18" charset="0"/>
                <a:cs typeface="Arial" pitchFamily="34" charset="0"/>
              </a:rPr>
              <a:t>5-6 лет</a:t>
            </a:r>
            <a:endParaRPr lang="ru-RU" sz="2000" dirty="0">
              <a:latin typeface="Comic Sans MS" panose="030F0702030302020204" pitchFamily="66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64302" y="977710"/>
            <a:ext cx="1037319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342900">
              <a:lnSpc>
                <a:spcPct val="150000"/>
              </a:lnSpc>
              <a:buAutoNum type="arabicPeriod"/>
            </a:pPr>
            <a:r>
              <a:rPr lang="ru-RU" dirty="0">
                <a:latin typeface="Comic Sans MS" panose="030F0702030302020204" pitchFamily="66" charset="0"/>
                <a:cs typeface="Times New Roman" panose="02020603050405020304" pitchFamily="18" charset="0"/>
              </a:rPr>
              <a:t>Дети знакомы с произведениями разных видов искусства (живопись, графика, народное и декоративно-прикладное искусство, архитектура) для обогащения зрительных впечатлений, формирования эстетических чувств и оценок. </a:t>
            </a:r>
          </a:p>
          <a:p>
            <a:pPr marL="342900" indent="342900">
              <a:lnSpc>
                <a:spcPct val="150000"/>
              </a:lnSpc>
              <a:buAutoNum type="arabicPeriod"/>
            </a:pPr>
            <a:r>
              <a:rPr lang="ru-RU" dirty="0">
                <a:latin typeface="Comic Sans MS" panose="030F0702030302020204" pitchFamily="66" charset="0"/>
                <a:cs typeface="Times New Roman" panose="02020603050405020304" pitchFamily="18" charset="0"/>
              </a:rPr>
              <a:t>2.Дети учатся обращать внимание детей на образную выразительность разных объектов в искусстве, природном и бытовом окружении </a:t>
            </a:r>
          </a:p>
          <a:p>
            <a:pPr marL="342900" indent="342900">
              <a:lnSpc>
                <a:spcPct val="150000"/>
              </a:lnSpc>
              <a:buAutoNum type="arabicPeriod"/>
            </a:pPr>
            <a:r>
              <a:rPr lang="ru-RU" dirty="0">
                <a:latin typeface="Comic Sans MS" panose="030F0702030302020204" pitchFamily="66" charset="0"/>
                <a:cs typeface="Times New Roman" panose="02020603050405020304" pitchFamily="18" charset="0"/>
              </a:rPr>
              <a:t>Дети учатся грамотно отбирать содержание рисунка</a:t>
            </a:r>
          </a:p>
          <a:p>
            <a:pPr marL="342900" indent="342900">
              <a:lnSpc>
                <a:spcPct val="150000"/>
              </a:lnSpc>
              <a:buAutoNum type="arabicPeriod"/>
            </a:pPr>
            <a:r>
              <a:rPr lang="ru-RU" dirty="0">
                <a:latin typeface="Comic Sans MS" panose="030F0702030302020204" pitchFamily="66" charset="0"/>
                <a:cs typeface="Times New Roman" panose="02020603050405020304" pitchFamily="18" charset="0"/>
              </a:rPr>
              <a:t>Дети передают характерные признаки объектов и явлений на основе представлений, полученных из наблюдений или в результате рассматривания репродукций</a:t>
            </a:r>
          </a:p>
          <a:p>
            <a:pPr marL="342900" indent="342900">
              <a:lnSpc>
                <a:spcPct val="150000"/>
              </a:lnSpc>
              <a:buAutoNum type="arabicPeriod"/>
            </a:pPr>
            <a:r>
              <a:rPr lang="ru-RU" dirty="0">
                <a:latin typeface="Comic Sans MS" panose="030F0702030302020204" pitchFamily="66" charset="0"/>
                <a:cs typeface="Times New Roman" panose="02020603050405020304" pitchFamily="18" charset="0"/>
              </a:rPr>
              <a:t>Дети совершенствуют изобразительные умения во всех видах художественной деятельности</a:t>
            </a:r>
          </a:p>
          <a:p>
            <a:pPr marL="342900" indent="342900">
              <a:lnSpc>
                <a:spcPct val="150000"/>
              </a:lnSpc>
              <a:buAutoNum type="arabicPeriod"/>
            </a:pPr>
            <a:r>
              <a:rPr lang="ru-RU" dirty="0">
                <a:latin typeface="Comic Sans MS" panose="030F0702030302020204" pitchFamily="66" charset="0"/>
                <a:cs typeface="Times New Roman" panose="02020603050405020304" pitchFamily="18" charset="0"/>
              </a:rPr>
              <a:t>Формируются представления о художественных ремеслах</a:t>
            </a:r>
          </a:p>
          <a:p>
            <a:pPr marL="342900" indent="342900">
              <a:lnSpc>
                <a:spcPct val="150000"/>
              </a:lnSpc>
              <a:buFontTx/>
              <a:buAutoNum type="arabicPeriod"/>
            </a:pPr>
            <a:r>
              <a:rPr lang="ru-RU" dirty="0">
                <a:latin typeface="Comic Sans MS" panose="030F0702030302020204" pitchFamily="66" charset="0"/>
                <a:cs typeface="Times New Roman" panose="02020603050405020304" pitchFamily="18" charset="0"/>
              </a:rPr>
              <a:t>Совершенствуется техника гуашевыми красками, учатся рисовать акварельными красками; показывают возможность цветового решения одного образа с помощью нескольких цветов или их оттенков.</a:t>
            </a:r>
          </a:p>
        </p:txBody>
      </p:sp>
    </p:spTree>
    <p:extLst>
      <p:ext uri="{BB962C8B-B14F-4D97-AF65-F5344CB8AC3E}">
        <p14:creationId xmlns:p14="http://schemas.microsoft.com/office/powerpoint/2010/main" val="152626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69824"/>
            <a:ext cx="9144000" cy="559133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057992" y="269824"/>
            <a:ext cx="70153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>
              <a:latin typeface="Comic Sans MS" pitchFamily="66" charset="0"/>
              <a:cs typeface="Arial" charset="0"/>
            </a:endParaRPr>
          </a:p>
          <a:p>
            <a:pPr algn="ctr"/>
            <a:endParaRPr lang="ru-RU" dirty="0">
              <a:latin typeface="Comic Sans MS" pitchFamily="66" charset="0"/>
              <a:cs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28603" y="269824"/>
            <a:ext cx="816963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dirty="0">
                <a:latin typeface="Comic Sans MS" panose="030F0702030302020204" pitchFamily="66" charset="0"/>
                <a:ea typeface="Times New Roman" pitchFamily="18" charset="0"/>
                <a:cs typeface="Arial" pitchFamily="34" charset="0"/>
              </a:rPr>
              <a:t>Ожидаемые результаты реализации программы</a:t>
            </a:r>
            <a:endParaRPr lang="ru-RU" sz="2000" dirty="0">
              <a:latin typeface="Comic Sans MS" panose="030F0702030302020204" pitchFamily="66" charset="0"/>
              <a:ea typeface="Times New Roman" pitchFamily="18" charset="0"/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dirty="0">
                <a:latin typeface="Comic Sans MS" panose="030F0702030302020204" pitchFamily="66" charset="0"/>
                <a:ea typeface="Times New Roman" pitchFamily="18" charset="0"/>
                <a:cs typeface="Arial" pitchFamily="34" charset="0"/>
              </a:rPr>
              <a:t>6-7 лет</a:t>
            </a:r>
            <a:endParaRPr lang="ru-RU" sz="2000" dirty="0">
              <a:latin typeface="Comic Sans MS" panose="030F0702030302020204" pitchFamily="66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4636" y="916156"/>
            <a:ext cx="113625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342900">
              <a:lnSpc>
                <a:spcPct val="150000"/>
              </a:lnSpc>
              <a:buAutoNum type="arabicPeriod"/>
            </a:pPr>
            <a:r>
              <a:rPr lang="ru-RU" dirty="0">
                <a:latin typeface="Comic Sans MS" panose="030F0702030302020204" pitchFamily="66" charset="0"/>
                <a:cs typeface="Times New Roman" panose="02020603050405020304" pitchFamily="18" charset="0"/>
              </a:rPr>
              <a:t>Дети знакомы с произведениями разных видов искусства (живопись, графика, народное и декоративно-прикладное искусство, архитектура)</a:t>
            </a:r>
          </a:p>
          <a:p>
            <a:pPr marL="342900" indent="342900">
              <a:lnSpc>
                <a:spcPct val="150000"/>
              </a:lnSpc>
              <a:buAutoNum type="arabicPeriod"/>
            </a:pPr>
            <a:r>
              <a:rPr lang="ru-RU" dirty="0">
                <a:latin typeface="Comic Sans MS" panose="030F0702030302020204" pitchFamily="66" charset="0"/>
                <a:cs typeface="Times New Roman" panose="02020603050405020304" pitchFamily="18" charset="0"/>
              </a:rPr>
              <a:t>Дети знают, чем отличаются одни произведения искусства от других как по тематике, так и по средствам выразительности</a:t>
            </a:r>
          </a:p>
          <a:p>
            <a:pPr marL="342900" indent="342900">
              <a:lnSpc>
                <a:spcPct val="150000"/>
              </a:lnSpc>
              <a:buAutoNum type="arabicPeriod"/>
            </a:pPr>
            <a:r>
              <a:rPr lang="ru-RU" dirty="0">
                <a:latin typeface="Comic Sans MS" panose="030F0702030302020204" pitchFamily="66" charset="0"/>
                <a:cs typeface="Times New Roman" panose="02020603050405020304" pitchFamily="18" charset="0"/>
              </a:rPr>
              <a:t>Дети видят в окружающем мире красивые предметы и явления; показывают уже знакомые и новые произведения искусства</a:t>
            </a:r>
          </a:p>
          <a:p>
            <a:pPr marL="342900" indent="342900">
              <a:lnSpc>
                <a:spcPct val="150000"/>
              </a:lnSpc>
              <a:buAutoNum type="arabicPeriod"/>
            </a:pPr>
            <a:r>
              <a:rPr lang="ru-RU" dirty="0">
                <a:latin typeface="Comic Sans MS" panose="030F0702030302020204" pitchFamily="66" charset="0"/>
                <a:cs typeface="Times New Roman" panose="02020603050405020304" pitchFamily="18" charset="0"/>
              </a:rPr>
              <a:t>Расширяется, систематизируется и детализируется содержание изобразительной деятельности детей</a:t>
            </a:r>
          </a:p>
          <a:p>
            <a:pPr marL="342900" indent="342900">
              <a:lnSpc>
                <a:spcPct val="150000"/>
              </a:lnSpc>
              <a:buAutoNum type="arabicPeriod"/>
            </a:pPr>
            <a:r>
              <a:rPr lang="ru-RU" dirty="0">
                <a:latin typeface="Comic Sans MS" panose="030F0702030302020204" pitchFamily="66" charset="0"/>
                <a:cs typeface="Times New Roman" panose="02020603050405020304" pitchFamily="18" charset="0"/>
              </a:rPr>
              <a:t>Дети учатся различать реальный и фантазийный (выдуманный) мир в произведениях изобразительного и декоративно-прикладного искусства</a:t>
            </a:r>
          </a:p>
          <a:p>
            <a:pPr marL="342900" indent="342900">
              <a:lnSpc>
                <a:spcPct val="150000"/>
              </a:lnSpc>
              <a:buAutoNum type="arabicPeriod"/>
            </a:pPr>
            <a:r>
              <a:rPr lang="ru-RU" dirty="0">
                <a:latin typeface="Comic Sans MS" panose="030F0702030302020204" pitchFamily="66" charset="0"/>
                <a:cs typeface="Times New Roman" panose="02020603050405020304" pitchFamily="18" charset="0"/>
              </a:rPr>
              <a:t>Дети самостоятельно выбирают художественный образ, сюжет композиций, а также материалы, инструменты, способы и приемы реализации замысла. </a:t>
            </a:r>
          </a:p>
          <a:p>
            <a:pPr marL="342900" indent="342900">
              <a:lnSpc>
                <a:spcPct val="150000"/>
              </a:lnSpc>
              <a:buAutoNum type="arabicPeriod"/>
            </a:pPr>
            <a:r>
              <a:rPr lang="ru-RU" dirty="0">
                <a:latin typeface="Comic Sans MS" panose="030F0702030302020204" pitchFamily="66" charset="0"/>
                <a:cs typeface="Times New Roman" panose="02020603050405020304" pitchFamily="18" charset="0"/>
              </a:rPr>
              <a:t>Совершенствуются специфические умения во всех видах изобразительной деятельности</a:t>
            </a:r>
          </a:p>
          <a:p>
            <a:pPr marL="342900" indent="342900">
              <a:lnSpc>
                <a:spcPct val="150000"/>
              </a:lnSpc>
              <a:buAutoNum type="arabicPeriod"/>
            </a:pPr>
            <a:r>
              <a:rPr lang="ru-RU" dirty="0">
                <a:latin typeface="Comic Sans MS" panose="030F0702030302020204" pitchFamily="66" charset="0"/>
                <a:cs typeface="Times New Roman" panose="02020603050405020304" pitchFamily="18" charset="0"/>
              </a:rPr>
              <a:t>Развиваются композиционные </a:t>
            </a:r>
            <a:r>
              <a:rPr lang="ru-RU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умения</a:t>
            </a:r>
            <a:endParaRPr lang="ru-RU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1624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1694</Words>
  <Application>Microsoft Office PowerPoint</Application>
  <PresentationFormat>Широкоэкранный</PresentationFormat>
  <Paragraphs>178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Мультимедия</dc:creator>
  <cp:lastModifiedBy>Ольга</cp:lastModifiedBy>
  <cp:revision>29</cp:revision>
  <dcterms:created xsi:type="dcterms:W3CDTF">2019-10-16T11:27:14Z</dcterms:created>
  <dcterms:modified xsi:type="dcterms:W3CDTF">2020-09-03T09:01:12Z</dcterms:modified>
</cp:coreProperties>
</file>